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706" r:id="rId4"/>
  </p:sldMasterIdLst>
  <p:notesMasterIdLst>
    <p:notesMasterId r:id="rId32"/>
  </p:notesMasterIdLst>
  <p:sldIdLst>
    <p:sldId id="266" r:id="rId5"/>
    <p:sldId id="261" r:id="rId6"/>
    <p:sldId id="270" r:id="rId7"/>
    <p:sldId id="265" r:id="rId8"/>
    <p:sldId id="271" r:id="rId9"/>
    <p:sldId id="272" r:id="rId10"/>
    <p:sldId id="273" r:id="rId11"/>
    <p:sldId id="268" r:id="rId12"/>
    <p:sldId id="262" r:id="rId13"/>
    <p:sldId id="267" r:id="rId14"/>
    <p:sldId id="269" r:id="rId15"/>
    <p:sldId id="274" r:id="rId16"/>
    <p:sldId id="275" r:id="rId17"/>
    <p:sldId id="276" r:id="rId18"/>
    <p:sldId id="28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60" r:id="rId3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eu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B0935-2A31-FDA1-0934-CDA0067E32D0}" v="214" dt="2023-04-25T17:25:31.896"/>
    <p1510:client id="{2796854B-B752-4A1E-A688-09A10DD86368}" v="451" dt="2023-04-26T01:35:55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86" d="100"/>
          <a:sy n="86" d="100"/>
        </p:scale>
        <p:origin x="42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26.04.2023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98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duction: logo and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4835" y="2572200"/>
            <a:ext cx="566233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animated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95325" y="2617200"/>
            <a:ext cx="10728675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695325" y="3502800"/>
            <a:ext cx="10728675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956400"/>
            <a:ext cx="10728675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6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0821600" y="406800"/>
            <a:ext cx="676800" cy="5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695325" y="6264000"/>
            <a:ext cx="2815875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7381200" y="6264000"/>
            <a:ext cx="41148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Norwegian University of Life Sciences</a:t>
            </a:r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1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covering the entire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ikon to insert picture covering the entire surface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2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800000"/>
            <a:ext cx="1080135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544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800000"/>
            <a:ext cx="10801875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/>
              <a:t>Click ikon to insert picture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800000"/>
            <a:ext cx="5112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382800" y="1800000"/>
            <a:ext cx="5112000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8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6382800" y="1800000"/>
            <a:ext cx="5112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696375" y="1800000"/>
            <a:ext cx="5112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/>
            </a:lvl1pPr>
            <a:lvl2pPr>
              <a:lnSpc>
                <a:spcPts val="2800"/>
              </a:lnSpc>
              <a:spcBef>
                <a:spcPts val="1200"/>
              </a:spcBef>
              <a:defRPr sz="2200" baseline="0"/>
            </a:lvl2pPr>
            <a:lvl3pPr>
              <a:lnSpc>
                <a:spcPts val="2800"/>
              </a:lnSpc>
              <a:spcBef>
                <a:spcPts val="1200"/>
              </a:spcBef>
              <a:defRPr sz="2200" baseline="0"/>
            </a:lvl3pPr>
            <a:lvl4pPr>
              <a:lnSpc>
                <a:spcPts val="2800"/>
              </a:lnSpc>
              <a:spcBef>
                <a:spcPts val="1200"/>
              </a:spcBef>
              <a:defRPr sz="2200" baseline="0"/>
            </a:lvl4pPr>
            <a:lvl5pPr>
              <a:lnSpc>
                <a:spcPts val="2800"/>
              </a:lnSpc>
              <a:spcBef>
                <a:spcPts val="1200"/>
              </a:spcBef>
              <a:defRPr sz="2200"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‹nr.›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990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68000" y="2205000"/>
            <a:ext cx="10656000" cy="73866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551384" y="4077072"/>
            <a:ext cx="122413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000" y="4051894"/>
            <a:ext cx="10692000" cy="232943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600" y="406800"/>
            <a:ext cx="676800" cy="5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22957" y="405000"/>
            <a:ext cx="673043" cy="540000"/>
          </a:xfrm>
          <a:prstGeom prst="rect">
            <a:avLst/>
          </a:prstGeom>
        </p:spPr>
      </p:pic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695325" y="945000"/>
            <a:ext cx="9588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635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7381200" y="6264000"/>
            <a:ext cx="41148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D7F"/>
                </a:solidFill>
              </a:defRPr>
            </a:lvl1pPr>
          </a:lstStyle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695325" y="6264000"/>
            <a:ext cx="27432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4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20" r:id="rId5"/>
    <p:sldLayoutId id="2147483724" r:id="rId6"/>
    <p:sldLayoutId id="2147483721" r:id="rId7"/>
    <p:sldLayoutId id="2147483723" r:id="rId8"/>
    <p:sldLayoutId id="2147483726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844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p&#10;&#10;Description automatically generated">
            <a:extLst>
              <a:ext uri="{FF2B5EF4-FFF2-40B4-BE49-F238E27FC236}">
                <a16:creationId xmlns:a16="http://schemas.microsoft.com/office/drawing/2014/main" id="{2394C8D5-680C-C9E7-9E69-5D5CCBF30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4000" y="387626"/>
            <a:ext cx="13223945" cy="6281374"/>
          </a:xfrm>
          <a:prstGeom prst="rect">
            <a:avLst/>
          </a:prstGeom>
          <a:noFill/>
        </p:spPr>
      </p:pic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7381200" y="6264000"/>
            <a:ext cx="4114800" cy="20637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>
          <a:xfrm>
            <a:off x="695325" y="6264000"/>
            <a:ext cx="2743200" cy="2031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3ED7E7-E538-48B7-BF27-18C497C3E180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95325" y="945000"/>
            <a:ext cx="9588000" cy="533642"/>
          </a:xfrm>
        </p:spPr>
        <p:txBody>
          <a:bodyPr wrap="none" anchor="ctr">
            <a:normAutofit/>
          </a:bodyPr>
          <a:lstStyle/>
          <a:p>
            <a:r>
              <a:rPr lang="nb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544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792A8184-EC54-EACF-9FD6-6488CB6F6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61" r="1" b="7062"/>
          <a:stretch/>
        </p:blipFill>
        <p:spPr>
          <a:xfrm>
            <a:off x="624000" y="1620000"/>
            <a:ext cx="10801350" cy="4473000"/>
          </a:xfrm>
          <a:prstGeom prst="rect">
            <a:avLst/>
          </a:prstGeom>
          <a:noFill/>
        </p:spPr>
      </p:pic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7381200" y="6264000"/>
            <a:ext cx="4114800" cy="20637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>
          <a:xfrm>
            <a:off x="695325" y="6264000"/>
            <a:ext cx="2743200" cy="2031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3ED7E7-E538-48B7-BF27-18C497C3E180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64E5DC6-51BA-8623-325C-96774F1C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45000"/>
            <a:ext cx="9588000" cy="533642"/>
          </a:xfrm>
        </p:spPr>
        <p:txBody>
          <a:bodyPr wrap="none" anchor="ctr">
            <a:normAutofit/>
          </a:bodyPr>
          <a:lstStyle/>
          <a:p>
            <a:r>
              <a:rPr lang="nl-NL" dirty="0" err="1"/>
              <a:t>Results</a:t>
            </a:r>
            <a:r>
              <a:rPr lang="nl-NL" dirty="0"/>
              <a:t> – </a:t>
            </a:r>
            <a:r>
              <a:rPr lang="nl-NL" dirty="0" err="1"/>
              <a:t>Concepts</a:t>
            </a:r>
            <a:r>
              <a:rPr lang="nl-NL" dirty="0"/>
              <a:t>, </a:t>
            </a:r>
            <a:r>
              <a:rPr lang="nl-NL" dirty="0" err="1"/>
              <a:t>Theories</a:t>
            </a:r>
            <a:r>
              <a:rPr lang="nl-NL" dirty="0"/>
              <a:t>, </a:t>
            </a:r>
            <a:r>
              <a:rPr lang="nl-NL" dirty="0" err="1"/>
              <a:t>Methods</a:t>
            </a:r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D30A43D-B59E-8E2A-B7D0-2D8596B3AB5A}"/>
              </a:ext>
            </a:extLst>
          </p:cNvPr>
          <p:cNvSpPr/>
          <p:nvPr/>
        </p:nvSpPr>
        <p:spPr>
          <a:xfrm>
            <a:off x="1669451" y="4725000"/>
            <a:ext cx="2355188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3D65BC7-15B4-6594-20B4-0AFDC253ED93}"/>
              </a:ext>
            </a:extLst>
          </p:cNvPr>
          <p:cNvSpPr/>
          <p:nvPr/>
        </p:nvSpPr>
        <p:spPr>
          <a:xfrm>
            <a:off x="1669451" y="2632500"/>
            <a:ext cx="20964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53506A47-AA27-FD50-A80F-3B818773DEAE}"/>
              </a:ext>
            </a:extLst>
          </p:cNvPr>
          <p:cNvSpPr/>
          <p:nvPr/>
        </p:nvSpPr>
        <p:spPr>
          <a:xfrm>
            <a:off x="1669451" y="2205000"/>
            <a:ext cx="1258549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B695FDE8-1DC4-726C-7168-4BAD5F89DAEA}"/>
              </a:ext>
            </a:extLst>
          </p:cNvPr>
          <p:cNvSpPr/>
          <p:nvPr/>
        </p:nvSpPr>
        <p:spPr>
          <a:xfrm>
            <a:off x="1669451" y="4178850"/>
            <a:ext cx="1258549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4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B2EF7-7D72-9202-8997-72B81C76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E853A214-5EFE-7AC9-92F1-39387669F5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00" b="1700"/>
          <a:stretch>
            <a:fillRect/>
          </a:stretch>
        </p:blipFill>
        <p:spPr>
          <a:xfrm>
            <a:off x="406437" y="1248379"/>
            <a:ext cx="11379126" cy="4361241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3159AD-1C21-E5AF-28C3-B472DD2AC3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D983C4-32B4-3550-12A3-3215F2D6D4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98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ED4A6CE-B5CA-8BBD-6774-FA78BBACE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Philosophy</a:t>
            </a:r>
            <a:r>
              <a:rPr lang="nl-NL" dirty="0"/>
              <a:t> of </a:t>
            </a:r>
            <a:r>
              <a:rPr lang="nl-NL" dirty="0" err="1"/>
              <a:t>science</a:t>
            </a:r>
            <a:r>
              <a:rPr lang="nl-NL" dirty="0"/>
              <a:t>: </a:t>
            </a:r>
            <a:r>
              <a:rPr lang="nl-NL" dirty="0" err="1"/>
              <a:t>critical</a:t>
            </a:r>
            <a:r>
              <a:rPr lang="nl-NL" dirty="0"/>
              <a:t> </a:t>
            </a:r>
            <a:r>
              <a:rPr lang="nl-NL" dirty="0" err="1"/>
              <a:t>realism</a:t>
            </a:r>
            <a:r>
              <a:rPr lang="nl-NL" dirty="0"/>
              <a:t> &amp; </a:t>
            </a:r>
            <a:r>
              <a:rPr lang="nl-NL" dirty="0" err="1"/>
              <a:t>environmental</a:t>
            </a:r>
            <a:r>
              <a:rPr lang="nl-NL" dirty="0"/>
              <a:t> </a:t>
            </a:r>
            <a:r>
              <a:rPr lang="nl-NL" dirty="0" err="1"/>
              <a:t>ethics</a:t>
            </a:r>
            <a:endParaRPr lang="nl-NL" dirty="0"/>
          </a:p>
          <a:p>
            <a:r>
              <a:rPr lang="nl-NL" dirty="0" err="1"/>
              <a:t>History</a:t>
            </a:r>
            <a:r>
              <a:rPr lang="nl-NL" dirty="0"/>
              <a:t> of </a:t>
            </a:r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/>
              <a:t>thought</a:t>
            </a:r>
            <a:r>
              <a:rPr lang="nl-NL" dirty="0"/>
              <a:t> &amp; </a:t>
            </a:r>
            <a:r>
              <a:rPr lang="nl-NL" dirty="0" err="1"/>
              <a:t>pluralist</a:t>
            </a:r>
            <a:r>
              <a:rPr lang="nl-NL" dirty="0"/>
              <a:t>/heterodox </a:t>
            </a:r>
            <a:r>
              <a:rPr lang="nl-NL" dirty="0" err="1"/>
              <a:t>economics</a:t>
            </a:r>
            <a:endParaRPr lang="nl-NL" dirty="0"/>
          </a:p>
          <a:p>
            <a:r>
              <a:rPr lang="nl-NL" dirty="0" err="1"/>
              <a:t>Inter</a:t>
            </a:r>
            <a:r>
              <a:rPr lang="nl-NL" dirty="0"/>
              <a:t>-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transdisciplinarity</a:t>
            </a:r>
            <a:endParaRPr lang="nl-NL" dirty="0"/>
          </a:p>
          <a:p>
            <a:r>
              <a:rPr lang="nl-NL" dirty="0"/>
              <a:t>Tracks </a:t>
            </a:r>
            <a:r>
              <a:rPr lang="nl-NL" dirty="0" err="1"/>
              <a:t>within</a:t>
            </a:r>
            <a:r>
              <a:rPr lang="nl-NL" dirty="0"/>
              <a:t> a </a:t>
            </a:r>
            <a:r>
              <a:rPr lang="nl-NL" dirty="0" err="1"/>
              <a:t>degree</a:t>
            </a:r>
            <a:endParaRPr lang="nl-NL" dirty="0"/>
          </a:p>
          <a:p>
            <a:r>
              <a:rPr lang="nl-NL" dirty="0"/>
              <a:t>The issue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mathematics</a:t>
            </a:r>
            <a:r>
              <a:rPr lang="nl-NL" dirty="0"/>
              <a:t> in </a:t>
            </a:r>
            <a:r>
              <a:rPr lang="nl-NL" dirty="0" err="1"/>
              <a:t>ecological</a:t>
            </a:r>
            <a:r>
              <a:rPr lang="nl-NL" dirty="0"/>
              <a:t> </a:t>
            </a:r>
            <a:r>
              <a:rPr lang="nl-NL" dirty="0" err="1"/>
              <a:t>economics</a:t>
            </a:r>
            <a:endParaRPr lang="nl-NL" dirty="0"/>
          </a:p>
          <a:p>
            <a:r>
              <a:rPr lang="nl-NL" dirty="0"/>
              <a:t>Teaching mainstream </a:t>
            </a:r>
            <a:r>
              <a:rPr lang="nl-NL" dirty="0" err="1"/>
              <a:t>economics</a:t>
            </a:r>
            <a:r>
              <a:rPr lang="nl-NL" dirty="0"/>
              <a:t> </a:t>
            </a:r>
            <a:r>
              <a:rPr lang="nl-NL" dirty="0" err="1"/>
              <a:t>ideas</a:t>
            </a:r>
            <a:r>
              <a:rPr lang="nl-NL" dirty="0"/>
              <a:t>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76303D-91B9-99E5-CF08-97433653CB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1CFDB9-BC08-594C-3078-841E6CDB1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8CD41E-E00C-B053-B536-B934B89D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Ideas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Curricula in </a:t>
            </a:r>
            <a:r>
              <a:rPr lang="nl-NL" dirty="0" err="1"/>
              <a:t>Ecological</a:t>
            </a:r>
            <a:r>
              <a:rPr lang="nl-NL" dirty="0"/>
              <a:t> </a:t>
            </a:r>
            <a:r>
              <a:rPr lang="nl-NL" dirty="0" err="1"/>
              <a:t>Economics</a:t>
            </a: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6775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05A0F-DE83-0D11-8A29-26539DBE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00" y="430306"/>
            <a:ext cx="9588000" cy="533642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– </a:t>
            </a:r>
            <a:r>
              <a:rPr lang="nl-NL" dirty="0" err="1"/>
              <a:t>Challenges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Opportunities</a:t>
            </a:r>
            <a:r>
              <a:rPr lang="nl-NL" dirty="0"/>
              <a:t>	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C33727-09A0-82DE-1440-0027A19046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C5B8A6-D830-7262-E3CE-EEC9EC1EEA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C370B95-9665-6A41-0B5A-16F12EC307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11" name="Tijdelijke aanduiding voor inhoud 3">
            <a:extLst>
              <a:ext uri="{FF2B5EF4-FFF2-40B4-BE49-F238E27FC236}">
                <a16:creationId xmlns:a16="http://schemas.microsoft.com/office/drawing/2014/main" id="{DA15D304-0E85-6E9C-428E-00D40100D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134875"/>
              </p:ext>
            </p:extLst>
          </p:nvPr>
        </p:nvGraphicFramePr>
        <p:xfrm>
          <a:off x="263736" y="1194557"/>
          <a:ext cx="11664001" cy="5350885"/>
        </p:xfrm>
        <a:graphic>
          <a:graphicData uri="http://schemas.openxmlformats.org/drawingml/2006/table">
            <a:tbl>
              <a:tblPr firstRow="1" firstCol="1" bandRow="1"/>
              <a:tblGrid>
                <a:gridCol w="1304705">
                  <a:extLst>
                    <a:ext uri="{9D8B030D-6E8A-4147-A177-3AD203B41FA5}">
                      <a16:colId xmlns:a16="http://schemas.microsoft.com/office/drawing/2014/main" val="154918367"/>
                    </a:ext>
                  </a:extLst>
                </a:gridCol>
                <a:gridCol w="3213796">
                  <a:extLst>
                    <a:ext uri="{9D8B030D-6E8A-4147-A177-3AD203B41FA5}">
                      <a16:colId xmlns:a16="http://schemas.microsoft.com/office/drawing/2014/main" val="2470484152"/>
                    </a:ext>
                  </a:extLst>
                </a:gridCol>
                <a:gridCol w="7145500">
                  <a:extLst>
                    <a:ext uri="{9D8B030D-6E8A-4147-A177-3AD203B41FA5}">
                      <a16:colId xmlns:a16="http://schemas.microsoft.com/office/drawing/2014/main" val="91854587"/>
                    </a:ext>
                  </a:extLst>
                </a:gridCol>
              </a:tblGrid>
              <a:tr h="360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Main Challenges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Subtype of Challenges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Specific Challenges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124001"/>
                  </a:ext>
                </a:extLst>
              </a:tr>
              <a:tr h="7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Institutional </a:t>
                      </a:r>
                      <a:endParaRPr lang="nl-NL" sz="130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Finance and Funding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Faculty and department structure at universities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Issues with interdisciplinary research and education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inter- and intra- institutional collaboration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457200"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 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652987"/>
                  </a:ext>
                </a:extLst>
              </a:tr>
              <a:tr h="7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Structure and Culture at Universities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Issues with interdisciplinary research and education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Dominance of mainstream economics at universities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inter- and intra- institutional collaboration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Educational home of ecological economics at universities 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0622"/>
                  </a:ext>
                </a:extLst>
              </a:tr>
              <a:tr h="360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Political 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Dominance of Mainstream Economics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>
                          <a:effectLst/>
                          <a:latin typeface="+mj-lt"/>
                        </a:rPr>
                        <a:t>Neoclassical economics dominance in business and government (the political climate)</a:t>
                      </a:r>
                      <a:endParaRPr lang="nl-NL" sz="1300">
                        <a:effectLst/>
                        <a:latin typeface="+mj-lt"/>
                      </a:endParaRPr>
                    </a:p>
                    <a:p>
                      <a:pPr marL="457200"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980506"/>
                  </a:ext>
                </a:extLst>
              </a:tr>
              <a:tr h="30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Ecological Economics as too revolutionary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acceptance of ecological economics ideas 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20672"/>
                  </a:ext>
                </a:extLst>
              </a:tr>
              <a:tr h="108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Internal 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Scoping of Ecological Economics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Ecological economics as too broad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Ecological economics not well known enough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a positive vision for the future within ecological economics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The extent to which ecological economics education should accommodate to the job market</a:t>
                      </a: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endParaRPr lang="nl-NL" sz="1300" dirty="0">
                        <a:effectLst/>
                        <a:latin typeface="+mj-lt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76498"/>
                  </a:ext>
                </a:extLst>
              </a:tr>
              <a:tr h="1440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Educational Challenges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good quality teaching materials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Structure and contents of degree and courses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Resource intensiveness of education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Experience and expertise of the teacher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Requirements for the programs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Evaluation of students performance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Students expectations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inter/intra-institutional collaboration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1224"/>
                  </a:ext>
                </a:extLst>
              </a:tr>
            </a:tbl>
          </a:graphicData>
        </a:graphic>
      </p:graphicFrame>
      <p:sp>
        <p:nvSpPr>
          <p:cNvPr id="12" name="Ovaal 11">
            <a:extLst>
              <a:ext uri="{FF2B5EF4-FFF2-40B4-BE49-F238E27FC236}">
                <a16:creationId xmlns:a16="http://schemas.microsoft.com/office/drawing/2014/main" id="{CE9FBCA8-5752-F384-64A2-6B67CFA373D8}"/>
              </a:ext>
            </a:extLst>
          </p:cNvPr>
          <p:cNvSpPr/>
          <p:nvPr/>
        </p:nvSpPr>
        <p:spPr>
          <a:xfrm>
            <a:off x="1272000" y="1462135"/>
            <a:ext cx="2304000" cy="5192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9063E7B5-EF4A-8E9B-A5D0-BBEAE515657A}"/>
              </a:ext>
            </a:extLst>
          </p:cNvPr>
          <p:cNvSpPr/>
          <p:nvPr/>
        </p:nvSpPr>
        <p:spPr>
          <a:xfrm>
            <a:off x="1507180" y="2990757"/>
            <a:ext cx="2860820" cy="6542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D7DDD179-BBC4-EA1C-B36D-3A12500498B9}"/>
              </a:ext>
            </a:extLst>
          </p:cNvPr>
          <p:cNvSpPr/>
          <p:nvPr/>
        </p:nvSpPr>
        <p:spPr>
          <a:xfrm>
            <a:off x="4800000" y="5818343"/>
            <a:ext cx="3240000" cy="4243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87F65BD2-3844-FE04-0999-750485FC0344}"/>
              </a:ext>
            </a:extLst>
          </p:cNvPr>
          <p:cNvSpPr/>
          <p:nvPr/>
        </p:nvSpPr>
        <p:spPr>
          <a:xfrm>
            <a:off x="4923221" y="4879056"/>
            <a:ext cx="3240000" cy="4243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3775FC9E-2711-1D02-AE73-4CA47885C5CA}"/>
              </a:ext>
            </a:extLst>
          </p:cNvPr>
          <p:cNvSpPr/>
          <p:nvPr/>
        </p:nvSpPr>
        <p:spPr>
          <a:xfrm>
            <a:off x="4800000" y="3756576"/>
            <a:ext cx="3240000" cy="3814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2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05A0F-DE83-0D11-8A29-26539DBE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00" y="430306"/>
            <a:ext cx="9588000" cy="533642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– </a:t>
            </a:r>
            <a:r>
              <a:rPr lang="nl-NL" dirty="0" err="1"/>
              <a:t>Challenges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Opportunities</a:t>
            </a:r>
            <a:r>
              <a:rPr lang="nl-NL" dirty="0"/>
              <a:t>	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C33727-09A0-82DE-1440-0027A19046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C5B8A6-D830-7262-E3CE-EEC9EC1EEA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C370B95-9665-6A41-0B5A-16F12EC307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aphicFrame>
        <p:nvGraphicFramePr>
          <p:cNvPr id="11" name="Tijdelijke aanduiding voor inhoud 3">
            <a:extLst>
              <a:ext uri="{FF2B5EF4-FFF2-40B4-BE49-F238E27FC236}">
                <a16:creationId xmlns:a16="http://schemas.microsoft.com/office/drawing/2014/main" id="{DA15D304-0E85-6E9C-428E-00D40100D216}"/>
              </a:ext>
            </a:extLst>
          </p:cNvPr>
          <p:cNvGraphicFramePr>
            <a:graphicFrameLocks/>
          </p:cNvGraphicFramePr>
          <p:nvPr/>
        </p:nvGraphicFramePr>
        <p:xfrm>
          <a:off x="263736" y="1194557"/>
          <a:ext cx="11664001" cy="5350885"/>
        </p:xfrm>
        <a:graphic>
          <a:graphicData uri="http://schemas.openxmlformats.org/drawingml/2006/table">
            <a:tbl>
              <a:tblPr firstRow="1" firstCol="1" bandRow="1"/>
              <a:tblGrid>
                <a:gridCol w="1304705">
                  <a:extLst>
                    <a:ext uri="{9D8B030D-6E8A-4147-A177-3AD203B41FA5}">
                      <a16:colId xmlns:a16="http://schemas.microsoft.com/office/drawing/2014/main" val="154918367"/>
                    </a:ext>
                  </a:extLst>
                </a:gridCol>
                <a:gridCol w="3213796">
                  <a:extLst>
                    <a:ext uri="{9D8B030D-6E8A-4147-A177-3AD203B41FA5}">
                      <a16:colId xmlns:a16="http://schemas.microsoft.com/office/drawing/2014/main" val="2470484152"/>
                    </a:ext>
                  </a:extLst>
                </a:gridCol>
                <a:gridCol w="7145500">
                  <a:extLst>
                    <a:ext uri="{9D8B030D-6E8A-4147-A177-3AD203B41FA5}">
                      <a16:colId xmlns:a16="http://schemas.microsoft.com/office/drawing/2014/main" val="91854587"/>
                    </a:ext>
                  </a:extLst>
                </a:gridCol>
              </a:tblGrid>
              <a:tr h="360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Main Challenges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Subtype of Challenges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Specific Challenges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124001"/>
                  </a:ext>
                </a:extLst>
              </a:tr>
              <a:tr h="7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Institutional </a:t>
                      </a:r>
                      <a:endParaRPr lang="nl-NL" sz="130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Finance and Funding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Faculty and department structure at universities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Issues with interdisciplinary research and education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inter- and intra- institutional collaboration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457200"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 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652987"/>
                  </a:ext>
                </a:extLst>
              </a:tr>
              <a:tr h="720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Structure and Culture at Universities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Issues with interdisciplinary research and education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Dominance of mainstream economics at universities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inter- and intra- institutional collaboration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Educational home of ecological economics at universities 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0622"/>
                  </a:ext>
                </a:extLst>
              </a:tr>
              <a:tr h="360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Political 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Dominance of Mainstream Economics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Neoclassical economics dominance in business and government (the political climate)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457200"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 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980506"/>
                  </a:ext>
                </a:extLst>
              </a:tr>
              <a:tr h="308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Ecological Economics as too revolutionary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acceptance of ecological economics ideas 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20672"/>
                  </a:ext>
                </a:extLst>
              </a:tr>
              <a:tr h="1080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Internal 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Scoping of Ecological Economics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Ecological economics as too broad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Ecological economics not well known enough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a positive vision for the future within ecological economics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The extent to which ecological economics education should accommodate to the job market</a:t>
                      </a:r>
                    </a:p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endParaRPr lang="nl-NL" sz="1300" dirty="0">
                        <a:effectLst/>
                        <a:latin typeface="+mj-lt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76498"/>
                  </a:ext>
                </a:extLst>
              </a:tr>
              <a:tr h="1440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Educational Challenges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good quality teaching materials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Structure and contents of degree and courses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Resource intensiveness of education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Experience and expertise of the teacher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Requirements for the programs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Evaluation of students performance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Students expectations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Lack of inter/intra-institutional collaboration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878" marR="4287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1224"/>
                  </a:ext>
                </a:extLst>
              </a:tr>
            </a:tbl>
          </a:graphicData>
        </a:graphic>
      </p:graphicFrame>
      <p:graphicFrame>
        <p:nvGraphicFramePr>
          <p:cNvPr id="3" name="Tijdelijke aanduiding voor inhoud 3">
            <a:extLst>
              <a:ext uri="{FF2B5EF4-FFF2-40B4-BE49-F238E27FC236}">
                <a16:creationId xmlns:a16="http://schemas.microsoft.com/office/drawing/2014/main" id="{69CF559B-E1E2-3DC1-5B16-BE6D3E4D7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706973"/>
              </p:ext>
            </p:extLst>
          </p:nvPr>
        </p:nvGraphicFramePr>
        <p:xfrm>
          <a:off x="263736" y="1208679"/>
          <a:ext cx="11664000" cy="5350885"/>
        </p:xfrm>
        <a:graphic>
          <a:graphicData uri="http://schemas.openxmlformats.org/drawingml/2006/table">
            <a:tbl>
              <a:tblPr firstRow="1" firstCol="1" bandRow="1"/>
              <a:tblGrid>
                <a:gridCol w="1972392">
                  <a:extLst>
                    <a:ext uri="{9D8B030D-6E8A-4147-A177-3AD203B41FA5}">
                      <a16:colId xmlns:a16="http://schemas.microsoft.com/office/drawing/2014/main" val="1001700678"/>
                    </a:ext>
                  </a:extLst>
                </a:gridCol>
                <a:gridCol w="2792871">
                  <a:extLst>
                    <a:ext uri="{9D8B030D-6E8A-4147-A177-3AD203B41FA5}">
                      <a16:colId xmlns:a16="http://schemas.microsoft.com/office/drawing/2014/main" val="2591375455"/>
                    </a:ext>
                  </a:extLst>
                </a:gridCol>
                <a:gridCol w="6898737">
                  <a:extLst>
                    <a:ext uri="{9D8B030D-6E8A-4147-A177-3AD203B41FA5}">
                      <a16:colId xmlns:a16="http://schemas.microsoft.com/office/drawing/2014/main" val="2617728862"/>
                    </a:ext>
                  </a:extLst>
                </a:gridCol>
              </a:tblGrid>
              <a:tr h="235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Main Opportunities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Subtype of Opportunities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Specific Opportunities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17193"/>
                  </a:ext>
                </a:extLst>
              </a:tr>
              <a:tr h="941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Institutional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Finance and Funding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Collaboration with other scholars in different faculties and departments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Engage with academic politics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457200"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 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21870"/>
                  </a:ext>
                </a:extLst>
              </a:tr>
              <a:tr h="47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Structure and Culture at Universities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Create a widespread community of ecological economics in academics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Engage with academic politics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66038"/>
                  </a:ext>
                </a:extLst>
              </a:tr>
              <a:tr h="705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Political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Dominance of Mainstream Economics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Create a widespread community of ecological economics in society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Organize ecological economics career events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Collaborate with local societies in educational activities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306666"/>
                  </a:ext>
                </a:extLst>
              </a:tr>
              <a:tr h="47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Ecological Economics as too revolutionary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07176"/>
                  </a:ext>
                </a:extLst>
              </a:tr>
              <a:tr h="793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Internal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Scoping of Ecological Economics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 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Provide different tracks within degrees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32529"/>
                  </a:ext>
                </a:extLst>
              </a:tr>
              <a:tr h="1734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effectLst/>
                          <a:latin typeface="+mj-lt"/>
                        </a:rPr>
                        <a:t> </a:t>
                      </a:r>
                      <a:endParaRPr lang="nl-NL" sz="13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Educational 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Increase use of alternative teaching materials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Database for teaching styles and materials in ecological economics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Organize longer high-quality summer schools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Diversify modes of teaching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Action-based education 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 marL="342900" lvl="0" indent="-342900"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Focus on (practical) skills within ecological economics education</a:t>
                      </a:r>
                      <a:endParaRPr lang="nl-NL" sz="1300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dirty="0">
                          <a:effectLst/>
                          <a:latin typeface="+mj-lt"/>
                        </a:rPr>
                        <a:t> </a:t>
                      </a:r>
                      <a:endParaRPr lang="nl-NL" sz="13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92453"/>
                  </a:ext>
                </a:extLst>
              </a:tr>
            </a:tbl>
          </a:graphicData>
        </a:graphic>
      </p:graphicFrame>
      <p:sp>
        <p:nvSpPr>
          <p:cNvPr id="6" name="Ovaal 5">
            <a:extLst>
              <a:ext uri="{FF2B5EF4-FFF2-40B4-BE49-F238E27FC236}">
                <a16:creationId xmlns:a16="http://schemas.microsoft.com/office/drawing/2014/main" id="{86A02313-D8E5-C4E5-2828-02B5AB679EC8}"/>
              </a:ext>
            </a:extLst>
          </p:cNvPr>
          <p:cNvSpPr/>
          <p:nvPr/>
        </p:nvSpPr>
        <p:spPr>
          <a:xfrm>
            <a:off x="4800000" y="1177788"/>
            <a:ext cx="6192000" cy="93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6B0C3D0-4F81-9F89-71FE-CF6014D67CEC}"/>
              </a:ext>
            </a:extLst>
          </p:cNvPr>
          <p:cNvSpPr/>
          <p:nvPr/>
        </p:nvSpPr>
        <p:spPr>
          <a:xfrm>
            <a:off x="5232000" y="2277000"/>
            <a:ext cx="5760000" cy="4281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10E48CA5-997B-C5DF-CE55-5F59AB715DB4}"/>
              </a:ext>
            </a:extLst>
          </p:cNvPr>
          <p:cNvSpPr/>
          <p:nvPr/>
        </p:nvSpPr>
        <p:spPr>
          <a:xfrm>
            <a:off x="4903800" y="2905743"/>
            <a:ext cx="4954800" cy="737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E081FEF-A144-5EA6-B701-CAE7D3A070F1}"/>
              </a:ext>
            </a:extLst>
          </p:cNvPr>
          <p:cNvSpPr/>
          <p:nvPr/>
        </p:nvSpPr>
        <p:spPr>
          <a:xfrm>
            <a:off x="5202000" y="4725000"/>
            <a:ext cx="3846000" cy="43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FFB71644-FDD7-C90D-3B07-F3E3F620F41A}"/>
              </a:ext>
            </a:extLst>
          </p:cNvPr>
          <p:cNvSpPr/>
          <p:nvPr/>
        </p:nvSpPr>
        <p:spPr>
          <a:xfrm>
            <a:off x="5232000" y="4869000"/>
            <a:ext cx="5184000" cy="5186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4E78106F-55CC-7787-3201-DE6FE4B7FDB2}"/>
              </a:ext>
            </a:extLst>
          </p:cNvPr>
          <p:cNvSpPr/>
          <p:nvPr/>
        </p:nvSpPr>
        <p:spPr>
          <a:xfrm>
            <a:off x="5347942" y="5481000"/>
            <a:ext cx="2005200" cy="4731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6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4EA4AC1-7491-E25D-64AF-771C8406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13000"/>
            <a:ext cx="10801350" cy="4743000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 err="1"/>
              <a:t>Geographical</a:t>
            </a:r>
            <a:r>
              <a:rPr lang="nl-NL" sz="2000" b="1" dirty="0"/>
              <a:t> Distribution &amp; State of </a:t>
            </a:r>
            <a:r>
              <a:rPr lang="nl-NL" sz="2000" b="1" dirty="0" err="1"/>
              <a:t>the</a:t>
            </a:r>
            <a:r>
              <a:rPr lang="nl-NL" sz="2000" b="1" dirty="0"/>
              <a:t> Art in </a:t>
            </a:r>
            <a:r>
              <a:rPr lang="nl-NL" sz="2000" b="1" dirty="0" err="1"/>
              <a:t>Ecological</a:t>
            </a:r>
            <a:r>
              <a:rPr lang="nl-NL" sz="2000" b="1" dirty="0"/>
              <a:t> </a:t>
            </a:r>
            <a:r>
              <a:rPr lang="nl-NL" sz="2000" b="1" dirty="0" err="1"/>
              <a:t>Economics</a:t>
            </a:r>
            <a:r>
              <a:rPr lang="nl-NL" sz="2000" b="1" dirty="0"/>
              <a:t> </a:t>
            </a:r>
            <a:r>
              <a:rPr lang="nl-NL" sz="2000" b="1" dirty="0" err="1"/>
              <a:t>Education</a:t>
            </a:r>
            <a:endParaRPr lang="nl-NL" sz="2000" b="1" dirty="0"/>
          </a:p>
          <a:p>
            <a:r>
              <a:rPr lang="nl-NL" dirty="0"/>
              <a:t>European </a:t>
            </a:r>
            <a:r>
              <a:rPr lang="nl-NL" dirty="0" err="1"/>
              <a:t>and</a:t>
            </a:r>
            <a:r>
              <a:rPr lang="nl-NL" dirty="0"/>
              <a:t> North American </a:t>
            </a:r>
            <a:r>
              <a:rPr lang="nl-NL" dirty="0" err="1"/>
              <a:t>centered</a:t>
            </a:r>
            <a:endParaRPr lang="nl-NL" dirty="0"/>
          </a:p>
          <a:p>
            <a:r>
              <a:rPr lang="nl-NL" dirty="0"/>
              <a:t>Limited </a:t>
            </a:r>
            <a:r>
              <a:rPr lang="nl-NL" dirty="0" err="1"/>
              <a:t>acceptance</a:t>
            </a:r>
            <a:r>
              <a:rPr lang="nl-NL" dirty="0"/>
              <a:t> of </a:t>
            </a:r>
            <a:r>
              <a:rPr lang="nl-NL" dirty="0" err="1"/>
              <a:t>ecological</a:t>
            </a:r>
            <a:r>
              <a:rPr lang="nl-NL" dirty="0"/>
              <a:t> </a:t>
            </a:r>
            <a:r>
              <a:rPr lang="nl-NL" dirty="0" err="1"/>
              <a:t>economics</a:t>
            </a:r>
            <a:r>
              <a:rPr lang="nl-NL" dirty="0"/>
              <a:t> in </a:t>
            </a:r>
            <a:r>
              <a:rPr lang="nl-NL" dirty="0" err="1"/>
              <a:t>economics</a:t>
            </a:r>
            <a:r>
              <a:rPr lang="nl-NL" dirty="0"/>
              <a:t> </a:t>
            </a:r>
            <a:r>
              <a:rPr lang="nl-NL" dirty="0" err="1"/>
              <a:t>departments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Room </a:t>
            </a:r>
            <a:r>
              <a:rPr lang="nl-NL" dirty="0" err="1"/>
              <a:t>for</a:t>
            </a:r>
            <a:r>
              <a:rPr lang="nl-NL" dirty="0"/>
              <a:t> development of </a:t>
            </a:r>
            <a:r>
              <a:rPr lang="nl-NL" dirty="0" err="1"/>
              <a:t>undergraduate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PhD) programs worldwide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7D4F41-8AF8-11B5-4FA0-DEB73D3C07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F4A426-DE72-E0F3-2319-34F969B61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4A44A68-CE94-82A5-7525-F4552280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02000"/>
            <a:ext cx="9588000" cy="71100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Discussion</a:t>
            </a:r>
            <a:r>
              <a:rPr lang="nl-NL" dirty="0"/>
              <a:t> </a:t>
            </a:r>
            <a:br>
              <a:rPr lang="nl-NL" dirty="0"/>
            </a:br>
            <a:endParaRPr lang="nl-NL" sz="2500" dirty="0"/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35FFB830-0D23-763F-3702-8648B12FE683}"/>
              </a:ext>
            </a:extLst>
          </p:cNvPr>
          <p:cNvSpPr/>
          <p:nvPr/>
        </p:nvSpPr>
        <p:spPr>
          <a:xfrm>
            <a:off x="4080000" y="3350940"/>
            <a:ext cx="576000" cy="864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2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E307D69-41CA-59C1-AF3B-4DFB3853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47000"/>
            <a:ext cx="10801350" cy="4140000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/>
              <a:t>Geographical</a:t>
            </a:r>
            <a:r>
              <a:rPr lang="nl-NL" b="1" dirty="0"/>
              <a:t> Distribution &amp; State of </a:t>
            </a:r>
            <a:r>
              <a:rPr lang="nl-NL" b="1" dirty="0" err="1"/>
              <a:t>the</a:t>
            </a:r>
            <a:r>
              <a:rPr lang="nl-NL" b="1" dirty="0"/>
              <a:t> Art in </a:t>
            </a:r>
            <a:r>
              <a:rPr lang="nl-NL" b="1" dirty="0" err="1"/>
              <a:t>Ecological</a:t>
            </a:r>
            <a:r>
              <a:rPr lang="nl-NL" b="1" dirty="0"/>
              <a:t> </a:t>
            </a:r>
            <a:r>
              <a:rPr lang="nl-NL" b="1" dirty="0" err="1"/>
              <a:t>Economics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endParaRPr lang="nl-NL" b="1" dirty="0"/>
          </a:p>
          <a:p>
            <a:r>
              <a:rPr lang="nl-NL" dirty="0"/>
              <a:t>Little </a:t>
            </a:r>
            <a:r>
              <a:rPr lang="nl-NL" dirty="0" err="1"/>
              <a:t>consistency</a:t>
            </a:r>
            <a:r>
              <a:rPr lang="nl-NL" dirty="0"/>
              <a:t> in teaching </a:t>
            </a:r>
            <a:r>
              <a:rPr lang="nl-NL" dirty="0" err="1"/>
              <a:t>materials</a:t>
            </a:r>
            <a:r>
              <a:rPr lang="nl-NL" dirty="0"/>
              <a:t> </a:t>
            </a:r>
            <a:r>
              <a:rPr lang="nl-NL" dirty="0" err="1"/>
              <a:t>used</a:t>
            </a:r>
            <a:endParaRPr lang="nl-NL" dirty="0"/>
          </a:p>
          <a:p>
            <a:r>
              <a:rPr lang="nl-NL" dirty="0" err="1"/>
              <a:t>Inconsistency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concepts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field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is present in </a:t>
            </a:r>
            <a:r>
              <a:rPr lang="nl-NL" dirty="0" err="1"/>
              <a:t>education</a:t>
            </a:r>
            <a:endParaRPr lang="nl-NL" dirty="0"/>
          </a:p>
          <a:p>
            <a:r>
              <a:rPr lang="nl-NL" dirty="0" err="1"/>
              <a:t>Inconsistency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wishes</a:t>
            </a:r>
            <a:r>
              <a:rPr lang="nl-NL" dirty="0"/>
              <a:t> of </a:t>
            </a:r>
            <a:r>
              <a:rPr lang="nl-NL" dirty="0" err="1"/>
              <a:t>scholars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 that </a:t>
            </a:r>
            <a:r>
              <a:rPr lang="nl-NL" dirty="0" err="1"/>
              <a:t>exists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     </a:t>
            </a:r>
          </a:p>
          <a:p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coherent set of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/>
              <a:t>concepts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teaching </a:t>
            </a:r>
            <a:r>
              <a:rPr lang="nl-NL" dirty="0" err="1"/>
              <a:t>materials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16B995-1377-2B8B-35A6-BA49CF7CE2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BC78FC-61A6-8C49-54D1-B3D13487B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F640EC-070B-20DC-88A1-22F6447A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Discussion</a:t>
            </a:r>
            <a:endParaRPr lang="nl-NL" dirty="0"/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925AAB08-E5CF-B4D5-FBF6-59885F6803AF}"/>
              </a:ext>
            </a:extLst>
          </p:cNvPr>
          <p:cNvSpPr/>
          <p:nvPr/>
        </p:nvSpPr>
        <p:spPr>
          <a:xfrm>
            <a:off x="4008000" y="3861000"/>
            <a:ext cx="576000" cy="864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36FE70F-3BA6-98D4-0373-FC72E49C2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800" y="1800000"/>
            <a:ext cx="5112000" cy="446400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Contents of teaching:</a:t>
            </a:r>
          </a:p>
          <a:p>
            <a:r>
              <a:rPr lang="nl-NL" dirty="0" err="1"/>
              <a:t>Introductory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general</a:t>
            </a:r>
            <a:r>
              <a:rPr lang="nl-NL" dirty="0"/>
              <a:t> courses in EE</a:t>
            </a:r>
          </a:p>
          <a:p>
            <a:r>
              <a:rPr lang="nl-NL" dirty="0" err="1"/>
              <a:t>History</a:t>
            </a:r>
            <a:r>
              <a:rPr lang="nl-NL" dirty="0"/>
              <a:t> of </a:t>
            </a:r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/>
              <a:t>thought</a:t>
            </a:r>
            <a:endParaRPr lang="nl-NL" dirty="0"/>
          </a:p>
          <a:p>
            <a:r>
              <a:rPr lang="nl-NL" dirty="0" err="1"/>
              <a:t>Heterdox</a:t>
            </a:r>
            <a:r>
              <a:rPr lang="nl-NL" dirty="0"/>
              <a:t> </a:t>
            </a:r>
            <a:r>
              <a:rPr lang="nl-NL" dirty="0" err="1"/>
              <a:t>economics</a:t>
            </a:r>
            <a:endParaRPr lang="nl-NL" dirty="0"/>
          </a:p>
          <a:p>
            <a:r>
              <a:rPr lang="nl-NL" dirty="0" err="1"/>
              <a:t>Philosophy</a:t>
            </a:r>
            <a:r>
              <a:rPr lang="nl-NL" dirty="0"/>
              <a:t> of </a:t>
            </a:r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ethics</a:t>
            </a:r>
            <a:endParaRPr lang="nl-NL" dirty="0"/>
          </a:p>
          <a:p>
            <a:r>
              <a:rPr lang="nl-NL" dirty="0"/>
              <a:t>Research </a:t>
            </a:r>
            <a:r>
              <a:rPr lang="nl-NL" dirty="0" err="1"/>
              <a:t>methods</a:t>
            </a:r>
            <a:r>
              <a:rPr lang="nl-NL" dirty="0"/>
              <a:t> (</a:t>
            </a:r>
            <a:r>
              <a:rPr lang="nl-NL" dirty="0" err="1"/>
              <a:t>qualitative</a:t>
            </a:r>
            <a:r>
              <a:rPr lang="nl-NL" dirty="0"/>
              <a:t>, </a:t>
            </a:r>
            <a:r>
              <a:rPr lang="nl-NL" dirty="0" err="1"/>
              <a:t>quantitative</a:t>
            </a:r>
            <a:r>
              <a:rPr lang="nl-NL" dirty="0"/>
              <a:t>, </a:t>
            </a:r>
            <a:r>
              <a:rPr lang="nl-NL" dirty="0" err="1"/>
              <a:t>interdisciplinairy</a:t>
            </a:r>
            <a:r>
              <a:rPr lang="nl-NL" dirty="0"/>
              <a:t>)</a:t>
            </a:r>
          </a:p>
          <a:p>
            <a:r>
              <a:rPr lang="nl-NL" dirty="0"/>
              <a:t>Thesis project</a:t>
            </a:r>
          </a:p>
          <a:p>
            <a:r>
              <a:rPr lang="nl-NL" dirty="0"/>
              <a:t>Natural </a:t>
            </a:r>
            <a:r>
              <a:rPr lang="nl-NL" dirty="0" err="1"/>
              <a:t>sciences</a:t>
            </a:r>
            <a:r>
              <a:rPr lang="nl-NL" dirty="0"/>
              <a:t> course</a:t>
            </a:r>
          </a:p>
          <a:p>
            <a:pPr lvl="1"/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77A287A-B69E-AE59-A7BE-811F11E7E2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b="1" dirty="0" err="1"/>
              <a:t>Core</a:t>
            </a:r>
            <a:r>
              <a:rPr lang="nl-NL" b="1" dirty="0"/>
              <a:t> </a:t>
            </a:r>
            <a:r>
              <a:rPr lang="nl-NL" b="1" dirty="0" err="1"/>
              <a:t>values</a:t>
            </a:r>
            <a:r>
              <a:rPr lang="nl-NL" b="1" dirty="0"/>
              <a:t>: </a:t>
            </a:r>
            <a:r>
              <a:rPr lang="nl-NL" dirty="0" err="1"/>
              <a:t>diversity</a:t>
            </a:r>
            <a:r>
              <a:rPr lang="nl-NL" dirty="0"/>
              <a:t>, </a:t>
            </a:r>
            <a:r>
              <a:rPr lang="nl-NL" dirty="0" err="1"/>
              <a:t>critical</a:t>
            </a:r>
            <a:r>
              <a:rPr lang="nl-NL" dirty="0"/>
              <a:t> thinking, </a:t>
            </a:r>
            <a:r>
              <a:rPr lang="nl-NL" dirty="0" err="1"/>
              <a:t>creativity</a:t>
            </a:r>
            <a:r>
              <a:rPr lang="nl-NL" dirty="0"/>
              <a:t>, </a:t>
            </a:r>
            <a:r>
              <a:rPr lang="nl-NL" dirty="0" err="1"/>
              <a:t>collaboration</a:t>
            </a:r>
            <a:endParaRPr lang="nl-NL" dirty="0"/>
          </a:p>
          <a:p>
            <a:r>
              <a:rPr lang="nl-NL" dirty="0"/>
              <a:t>The </a:t>
            </a:r>
            <a:r>
              <a:rPr lang="nl-NL" dirty="0" err="1"/>
              <a:t>importance</a:t>
            </a:r>
            <a:r>
              <a:rPr lang="nl-NL" dirty="0"/>
              <a:t> of </a:t>
            </a:r>
            <a:r>
              <a:rPr lang="nl-NL" b="1" dirty="0" err="1"/>
              <a:t>alternative</a:t>
            </a:r>
            <a:r>
              <a:rPr lang="nl-NL" b="1" dirty="0"/>
              <a:t> modes of teaching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7695BF-8400-9BB3-600E-EC292DB2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B6FF67-5530-DCA6-86A9-648C12C9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23EE8B5-182F-6DA6-B0B1-2EE4D13E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00" y="942358"/>
            <a:ext cx="9588000" cy="533642"/>
          </a:xfrm>
        </p:spPr>
        <p:txBody>
          <a:bodyPr/>
          <a:lstStyle/>
          <a:p>
            <a:r>
              <a:rPr lang="nl-NL" dirty="0" err="1"/>
              <a:t>Discussion</a:t>
            </a:r>
            <a:r>
              <a:rPr lang="nl-NL" dirty="0"/>
              <a:t> – </a:t>
            </a:r>
            <a:r>
              <a:rPr lang="nl-NL" dirty="0" err="1"/>
              <a:t>Fundaments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Ecological</a:t>
            </a:r>
            <a:r>
              <a:rPr lang="nl-NL" dirty="0"/>
              <a:t> </a:t>
            </a:r>
            <a:r>
              <a:rPr lang="nl-NL" dirty="0" err="1"/>
              <a:t>Economics</a:t>
            </a:r>
            <a:r>
              <a:rPr lang="nl-NL" dirty="0"/>
              <a:t> </a:t>
            </a:r>
            <a:r>
              <a:rPr lang="nl-NL" dirty="0" err="1"/>
              <a:t>Education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33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E0CFC5E-C9CD-C233-A365-3E681D15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Institutional</a:t>
            </a:r>
            <a:r>
              <a:rPr lang="nl-NL" dirty="0"/>
              <a:t> </a:t>
            </a:r>
            <a:r>
              <a:rPr lang="nl-NL" dirty="0" err="1"/>
              <a:t>structure</a:t>
            </a:r>
            <a:r>
              <a:rPr lang="nl-NL" dirty="0"/>
              <a:t> of </a:t>
            </a:r>
            <a:r>
              <a:rPr lang="nl-NL" dirty="0" err="1"/>
              <a:t>universities</a:t>
            </a:r>
            <a:r>
              <a:rPr lang="nl-NL" dirty="0"/>
              <a:t>          </a:t>
            </a:r>
            <a:r>
              <a:rPr lang="nl-NL" dirty="0" err="1"/>
              <a:t>academic</a:t>
            </a:r>
            <a:r>
              <a:rPr lang="nl-NL" dirty="0"/>
              <a:t> politics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engaging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activist </a:t>
            </a:r>
            <a:r>
              <a:rPr lang="nl-NL" dirty="0" err="1"/>
              <a:t>organizations</a:t>
            </a:r>
            <a:r>
              <a:rPr lang="nl-NL" dirty="0"/>
              <a:t> </a:t>
            </a:r>
          </a:p>
          <a:p>
            <a:r>
              <a:rPr lang="nl-NL" dirty="0"/>
              <a:t>Action-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Education</a:t>
            </a:r>
            <a:endParaRPr lang="nl-NL" dirty="0"/>
          </a:p>
          <a:p>
            <a:r>
              <a:rPr lang="nl-NL" dirty="0" err="1"/>
              <a:t>Alternative</a:t>
            </a:r>
            <a:r>
              <a:rPr lang="nl-NL" dirty="0"/>
              <a:t> </a:t>
            </a:r>
            <a:r>
              <a:rPr lang="nl-NL" dirty="0" err="1"/>
              <a:t>ways</a:t>
            </a:r>
            <a:r>
              <a:rPr lang="nl-NL" dirty="0"/>
              <a:t> of teaching</a:t>
            </a:r>
          </a:p>
          <a:p>
            <a:r>
              <a:rPr lang="nl-NL" dirty="0"/>
              <a:t>Focus on skills in </a:t>
            </a:r>
            <a:r>
              <a:rPr lang="nl-NL" dirty="0" err="1"/>
              <a:t>education</a:t>
            </a:r>
            <a:r>
              <a:rPr lang="nl-NL" dirty="0"/>
              <a:t>          issues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adapting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wishes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market</a:t>
            </a:r>
          </a:p>
          <a:p>
            <a:r>
              <a:rPr lang="nl-NL" dirty="0" err="1"/>
              <a:t>Role</a:t>
            </a:r>
            <a:r>
              <a:rPr lang="nl-NL" dirty="0"/>
              <a:t> of International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Societies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Ecological</a:t>
            </a:r>
            <a:r>
              <a:rPr lang="nl-NL" dirty="0"/>
              <a:t> </a:t>
            </a:r>
            <a:r>
              <a:rPr lang="nl-NL" dirty="0" err="1"/>
              <a:t>Economics</a:t>
            </a: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Database of </a:t>
            </a:r>
            <a:r>
              <a:rPr lang="nl-NL" dirty="0" err="1"/>
              <a:t>educational</a:t>
            </a:r>
            <a:r>
              <a:rPr lang="nl-NL" dirty="0"/>
              <a:t> </a:t>
            </a:r>
            <a:r>
              <a:rPr lang="nl-NL" dirty="0" err="1"/>
              <a:t>materials</a:t>
            </a: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Focus on </a:t>
            </a:r>
            <a:r>
              <a:rPr lang="nl-NL" dirty="0" err="1"/>
              <a:t>education</a:t>
            </a:r>
            <a:r>
              <a:rPr lang="nl-NL" dirty="0"/>
              <a:t> in </a:t>
            </a:r>
            <a:r>
              <a:rPr lang="nl-NL" dirty="0" err="1"/>
              <a:t>strategies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conferences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3A934F4-8106-7AAF-10E5-5CFC8673DB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324173-57DE-C388-5B87-74C3BE75EE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CC4F9FF-3CB8-9A0A-81F8-16DEF98D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dirty="0" err="1"/>
              <a:t>Discussion</a:t>
            </a:r>
            <a:r>
              <a:rPr lang="nl-NL" sz="2700" dirty="0"/>
              <a:t> – </a:t>
            </a:r>
            <a:r>
              <a:rPr lang="nl-NL" sz="2700" dirty="0" err="1"/>
              <a:t>Stategies</a:t>
            </a:r>
            <a:r>
              <a:rPr lang="nl-NL" sz="2700" dirty="0"/>
              <a:t> </a:t>
            </a:r>
            <a:r>
              <a:rPr lang="nl-NL" sz="2700" dirty="0" err="1"/>
              <a:t>and</a:t>
            </a:r>
            <a:r>
              <a:rPr lang="nl-NL" sz="2700" dirty="0"/>
              <a:t> </a:t>
            </a:r>
            <a:r>
              <a:rPr lang="nl-NL" sz="2700" dirty="0" err="1"/>
              <a:t>Recommendations</a:t>
            </a:r>
            <a:r>
              <a:rPr lang="nl-NL" sz="2700" dirty="0"/>
              <a:t> </a:t>
            </a:r>
            <a:r>
              <a:rPr lang="nl-NL" sz="2700" dirty="0" err="1"/>
              <a:t>for</a:t>
            </a:r>
            <a:r>
              <a:rPr lang="nl-NL" sz="2700" dirty="0"/>
              <a:t> </a:t>
            </a:r>
            <a:r>
              <a:rPr lang="nl-NL" sz="2700" dirty="0" err="1"/>
              <a:t>Moving</a:t>
            </a:r>
            <a:r>
              <a:rPr lang="nl-NL" sz="2700" dirty="0"/>
              <a:t> Forward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617CA49C-DEAA-6BF1-4552-E6E3186B7CFD}"/>
              </a:ext>
            </a:extLst>
          </p:cNvPr>
          <p:cNvSpPr/>
          <p:nvPr/>
        </p:nvSpPr>
        <p:spPr>
          <a:xfrm>
            <a:off x="5376000" y="1829971"/>
            <a:ext cx="576000" cy="288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34A39067-B030-AC9B-0D15-C9084503302C}"/>
              </a:ext>
            </a:extLst>
          </p:cNvPr>
          <p:cNvSpPr/>
          <p:nvPr/>
        </p:nvSpPr>
        <p:spPr>
          <a:xfrm>
            <a:off x="4440000" y="3726000"/>
            <a:ext cx="576000" cy="288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6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325" y="2455034"/>
            <a:ext cx="10728675" cy="738664"/>
          </a:xfrm>
        </p:spPr>
        <p:txBody>
          <a:bodyPr/>
          <a:lstStyle/>
          <a:p>
            <a:r>
              <a:rPr lang="nb-NO" dirty="0"/>
              <a:t>Ecological Economics in Higher Education	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b-NO" dirty="0"/>
              <a:t>A study on the state of the art of ecological economics education and the challenges and opportunities for its development	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675121" y="5229000"/>
            <a:ext cx="10728675" cy="336550"/>
          </a:xfrm>
        </p:spPr>
        <p:txBody>
          <a:bodyPr/>
          <a:lstStyle/>
          <a:p>
            <a:r>
              <a:rPr lang="nb-NO" dirty="0"/>
              <a:t>13-12-2022 </a:t>
            </a:r>
          </a:p>
          <a:p>
            <a:r>
              <a:rPr lang="nb-NO" dirty="0"/>
              <a:t>Janne Mercedes Prinsen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369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38EC8FB-CA9C-3ED6-F4D9-B28892E6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59000"/>
            <a:ext cx="5903624" cy="4140000"/>
          </a:xfrm>
        </p:spPr>
        <p:txBody>
          <a:bodyPr/>
          <a:lstStyle/>
          <a:p>
            <a:r>
              <a:rPr lang="nl-NL" b="1" dirty="0" err="1"/>
              <a:t>Main</a:t>
            </a:r>
            <a:r>
              <a:rPr lang="nl-NL" b="1" dirty="0"/>
              <a:t> </a:t>
            </a:r>
            <a:r>
              <a:rPr lang="nl-NL" b="1" dirty="0" err="1"/>
              <a:t>challenges</a:t>
            </a:r>
            <a:endParaRPr lang="nl-NL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err="1"/>
              <a:t>Institutional</a:t>
            </a:r>
            <a:r>
              <a:rPr lang="nl-NL" dirty="0"/>
              <a:t>; </a:t>
            </a:r>
            <a:r>
              <a:rPr lang="nl-NL" dirty="0" err="1"/>
              <a:t>political</a:t>
            </a:r>
            <a:r>
              <a:rPr lang="nl-NL" dirty="0"/>
              <a:t>;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internal</a:t>
            </a:r>
            <a:r>
              <a:rPr lang="nl-NL" dirty="0"/>
              <a:t> </a:t>
            </a:r>
            <a:endParaRPr lang="nl-NL" b="1" dirty="0"/>
          </a:p>
          <a:p>
            <a:r>
              <a:rPr lang="nl-NL" b="1" dirty="0" err="1"/>
              <a:t>Main</a:t>
            </a:r>
            <a:r>
              <a:rPr lang="nl-NL" b="1" dirty="0"/>
              <a:t> </a:t>
            </a:r>
            <a:r>
              <a:rPr lang="nl-NL" b="1" dirty="0" err="1"/>
              <a:t>opportunities</a:t>
            </a:r>
            <a:endParaRPr lang="nl-NL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err="1"/>
              <a:t>Increase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alternative</a:t>
            </a:r>
            <a:r>
              <a:rPr lang="nl-NL" dirty="0"/>
              <a:t> teaching </a:t>
            </a:r>
            <a:r>
              <a:rPr lang="nl-NL" dirty="0" err="1"/>
              <a:t>materials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styles</a:t>
            </a:r>
            <a:r>
              <a:rPr lang="nl-NL" dirty="0"/>
              <a:t> of teaching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Database of </a:t>
            </a:r>
            <a:r>
              <a:rPr lang="nl-NL" dirty="0" err="1"/>
              <a:t>educational</a:t>
            </a:r>
            <a:r>
              <a:rPr lang="nl-NL" dirty="0"/>
              <a:t> </a:t>
            </a:r>
            <a:r>
              <a:rPr lang="nl-NL" dirty="0" err="1"/>
              <a:t>materials</a:t>
            </a: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Tracks </a:t>
            </a:r>
            <a:r>
              <a:rPr lang="nl-NL" dirty="0" err="1"/>
              <a:t>within</a:t>
            </a:r>
            <a:r>
              <a:rPr lang="nl-NL" dirty="0"/>
              <a:t> a </a:t>
            </a:r>
            <a:r>
              <a:rPr lang="nl-NL" dirty="0" err="1"/>
              <a:t>master’s</a:t>
            </a:r>
            <a:r>
              <a:rPr lang="nl-NL" dirty="0"/>
              <a:t> </a:t>
            </a:r>
            <a:r>
              <a:rPr lang="nl-NL" dirty="0" err="1"/>
              <a:t>degree</a:t>
            </a:r>
            <a:endParaRPr lang="nl-NL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Action-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engaging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society; </a:t>
            </a:r>
            <a:r>
              <a:rPr lang="nl-NL" dirty="0" err="1"/>
              <a:t>creating</a:t>
            </a:r>
            <a:r>
              <a:rPr lang="nl-NL" dirty="0"/>
              <a:t> partnerships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err="1"/>
              <a:t>Engage</a:t>
            </a:r>
            <a:r>
              <a:rPr lang="nl-NL" dirty="0"/>
              <a:t> in </a:t>
            </a:r>
            <a:r>
              <a:rPr lang="nl-NL" dirty="0" err="1"/>
              <a:t>academic</a:t>
            </a:r>
            <a:r>
              <a:rPr lang="nl-NL" dirty="0"/>
              <a:t> politics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1FC214-92BF-644B-92C5-956D371313F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000" y="2327199"/>
            <a:ext cx="5112000" cy="4140000"/>
          </a:xfrm>
        </p:spPr>
        <p:txBody>
          <a:bodyPr/>
          <a:lstStyle/>
          <a:p>
            <a:r>
              <a:rPr lang="nl-NL" dirty="0"/>
              <a:t>Room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ecological</a:t>
            </a:r>
            <a:r>
              <a:rPr lang="nl-NL" dirty="0"/>
              <a:t> </a:t>
            </a:r>
            <a:r>
              <a:rPr lang="nl-NL" dirty="0" err="1"/>
              <a:t>economics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establish</a:t>
            </a:r>
            <a:r>
              <a:rPr lang="nl-NL" dirty="0"/>
              <a:t> more </a:t>
            </a:r>
            <a:r>
              <a:rPr lang="nl-NL" dirty="0" err="1"/>
              <a:t>degrees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courses worldwide</a:t>
            </a:r>
          </a:p>
          <a:p>
            <a:r>
              <a:rPr lang="nl-NL" dirty="0" err="1"/>
              <a:t>Inconsistencies</a:t>
            </a:r>
            <a:r>
              <a:rPr lang="nl-NL" dirty="0"/>
              <a:t> in </a:t>
            </a:r>
            <a:r>
              <a:rPr lang="nl-NL" dirty="0" err="1"/>
              <a:t>education</a:t>
            </a:r>
            <a:r>
              <a:rPr lang="nl-NL" dirty="0"/>
              <a:t> </a:t>
            </a:r>
            <a:r>
              <a:rPr lang="nl-NL" dirty="0" err="1"/>
              <a:t>reflective</a:t>
            </a:r>
            <a:r>
              <a:rPr lang="nl-NL" dirty="0"/>
              <a:t> of </a:t>
            </a:r>
            <a:r>
              <a:rPr lang="nl-NL" dirty="0" err="1"/>
              <a:t>tensions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disagreements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field</a:t>
            </a:r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7599FE-4EB3-8BD4-5506-389D7F6D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ECD27E-A382-DAA6-F916-D70E6161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7D1DDEB-3B05-2EA0-A62A-E572D6E3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Conclusions</a:t>
            </a: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882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12809E3-8A71-3943-BE4F-38C9D8953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Experiences</a:t>
            </a:r>
            <a:r>
              <a:rPr lang="nl-NL" dirty="0"/>
              <a:t> of </a:t>
            </a:r>
            <a:r>
              <a:rPr lang="nl-NL" dirty="0" err="1"/>
              <a:t>students</a:t>
            </a:r>
            <a:r>
              <a:rPr lang="nl-NL" dirty="0"/>
              <a:t> in </a:t>
            </a:r>
            <a:r>
              <a:rPr lang="nl-NL" dirty="0" err="1"/>
              <a:t>ecological</a:t>
            </a:r>
            <a:r>
              <a:rPr lang="nl-NL" dirty="0"/>
              <a:t> </a:t>
            </a:r>
            <a:r>
              <a:rPr lang="nl-NL" dirty="0" err="1"/>
              <a:t>economics</a:t>
            </a:r>
            <a:r>
              <a:rPr lang="nl-NL" dirty="0"/>
              <a:t> </a:t>
            </a:r>
            <a:r>
              <a:rPr lang="nl-NL" dirty="0" err="1"/>
              <a:t>education</a:t>
            </a:r>
            <a:endParaRPr lang="nl-NL" dirty="0"/>
          </a:p>
          <a:p>
            <a:r>
              <a:rPr lang="nl-NL" dirty="0"/>
              <a:t>Survey </a:t>
            </a:r>
            <a:r>
              <a:rPr lang="nl-NL" dirty="0" err="1"/>
              <a:t>amongst</a:t>
            </a:r>
            <a:r>
              <a:rPr lang="nl-NL" dirty="0"/>
              <a:t> </a:t>
            </a:r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teachers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field</a:t>
            </a:r>
          </a:p>
          <a:p>
            <a:r>
              <a:rPr lang="nl-NL" dirty="0" err="1"/>
              <a:t>Bibliographic</a:t>
            </a:r>
            <a:r>
              <a:rPr lang="nl-NL" dirty="0"/>
              <a:t> analysis of teaching </a:t>
            </a:r>
            <a:r>
              <a:rPr lang="nl-NL" dirty="0" err="1"/>
              <a:t>materials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695D84-4AA8-EB1A-1696-A15F48F3A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8312F1-AB1A-1A5C-879D-B6C99B510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4B4E5D6-9F29-82F4-138A-7060210E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Future</a:t>
            </a:r>
            <a:r>
              <a:rPr lang="nl-NL" dirty="0"/>
              <a:t> Research	</a:t>
            </a:r>
          </a:p>
        </p:txBody>
      </p:sp>
    </p:spTree>
    <p:extLst>
      <p:ext uri="{BB962C8B-B14F-4D97-AF65-F5344CB8AC3E}">
        <p14:creationId xmlns:p14="http://schemas.microsoft.com/office/powerpoint/2010/main" val="14351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48B3AEC-37B6-C37F-5039-EAC8EBF4B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Beer, D. L. (2018). Teaching and learning ecosystem assessment and valuation.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Ecological economics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146: 425-434.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10.1016/j.ecolecon.2017.12.014.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Core Economics Education (2021). What is core? Available at: core-econ.org/about/ (Accessed at: 22.03.2021).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Eberhardson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M.,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Friman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E. (2001). Challenges and Opportunities in Teaching Ecological Economics.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Mälardalen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University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Dept of Business Studies and Informatics.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Gáspár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Hideg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É.,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Köves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A. (2021). Future in the Present: Participatory Futures Research Methods in Economic Higher Education–The Development of Future Competencies.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Journal of Futures Studies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26 (2): 1-18.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10.6531/JFS.202112_26(2).0001.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Kallis, G. (2007). Socio-environmental co-evolution: some ideas for an analytical approach.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International Journal of Sustainable Development &amp; World Ecology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14 (1): 4-13.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10.1080/13504500709469703.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20785AD-0ED8-2ED0-1166-550809D755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FABCBE-76C5-41B1-1F71-59D164AA9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21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78CE529-438E-F3D0-C98D-82DB97ED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References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596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15F996C-BAA1-E7ED-ADEA-0345E7CC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65" y="1181941"/>
            <a:ext cx="10801350" cy="4140000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Kiss, G., Veress, T., &amp; Köves, A. (2021).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 responsibility-teaching sustainability. experiential and transformative learning in a business school.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Vezetéstudomány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-Budapest Management Review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51 (7): 18-29.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10.14267/VEZTUD.2021.07.03.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Polimeni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 M. (2004). Graduate education in ecological economics.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Ecological economics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51 (3-4): 287-293.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10.1016/j.ecolecon.2004.09.009.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Røpke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I. (2020). Econ 101—In need of a sustainability transition.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Ecological Economics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169: 106515.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10.1016/j.ecolecon.2019.106515.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Rethinking Economics (2021). Why Rethink Economics. Available at: https://www.rethinkeconomics.org/get-involved/why-rethink-economics/ (Accessed: 08.03.2021).</a:t>
            </a: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Santone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 (2013). Ecological Economics Education. In McKeown, R. &amp;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Nolet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V. (ed)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Schooling for Sustainable Development in Canada and the United States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Springer, Dordrecht. https://doi.org/10.1007/978-94-007-4273-4_11.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163F734-7462-AB35-C7B9-CA61447D1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16558B-24B6-E516-FB16-2397EB0056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22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53188C0-38C5-DBED-68D6-F63CFCE7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143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1B25418-C2E9-4288-675A-F6A341EF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945000"/>
            <a:ext cx="10801350" cy="5319000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Decker, S., Elsner, W.,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Flechtner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S. (Eds.). (2019).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Principles and Pluralist Approaches in Teaching Economics: Towards a Transformative Science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(Vol. 41). Routledge.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Dube, B. (2021). Why cross and mix disciplines and methodologies?: Multiple meanings of Interdisciplinarity and pluralism in ecological economics.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Ecological Economics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179: 106827.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10.1016/j.ecolecon.2020.106827.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Gowdy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J., &amp; Erickson, J. D. (2005). The approach of ecological economics.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Cambridge Journal of economics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29 (2): 207-222.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10.1093/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cje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/bei033.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IPBES. (2019). Global assessment report of the Intergovernmental Science-Policy Platform on Biodiversity and Ecosystem Services,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Brondízio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E. S.,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Settele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J., Díaz, S., Ngo, H. T. (ed).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IPBES secretariat, Bonn, Germany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ISBN: 978-3-947851-20-1.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Daly, H. E., &amp; Farley, J. (2011).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Ecological economics: principles and applications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Island press.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O’neill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 (1997). Value pluralism, incommensurability and institutions. In Foster, J. (ed)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Valuing nature?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pp. 87-100. Routledge.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0D0A235-C9CF-D25B-C979-DB377513B1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62743C-E33E-722A-AC4F-C7BF6B022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23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EE38502-8876-2F0C-B656-83E64357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290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0C0BE6-4C20-BBCA-1883-BEFDE9B1B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000"/>
            <a:ext cx="10801350" cy="5715000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Daly, H. (2008).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Ecological economics and sustainable development: Selected essays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New York, NY, USA: Edward Elgar.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Proops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 L. (1989). Ecological economics: rationale and problem areas.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Ecological economics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1 (1): 59-76.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10.1016/0921-8009(89)90024-4.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Martínez-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Muradian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R. (2015). Taking stock: the keystones of ecological economics. In Martínez-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J.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Muradian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R. (ed.)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Handbook of Ecological Economics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pp. 1-25. Edward Elgar Publishing.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Costanza, R. (Ed.), 1991.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Ecological economics: the science and management of sustainability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Columbia University Press, New York.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Gual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M. A., &amp; Norgaard, R. B. (2010). Bridging ecological and social systems coevolution: A review and proposal.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Ecological Economics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69 (4): 707-717.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10.1016/j.ecolecon.2008.07.020.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Daly, H. E. (2007).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Ecological economics and sustainable development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Edward Elgar Publishing.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Kallis, G., &amp; Norgaard, R. B. (2010).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Coevolutionary ecological economics.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Ecological economics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 69 (4): 690-699.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10.1016/j.ecolecon.2009.09.017.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E86A9F-E6AF-09CC-5194-F27401627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F867C0-CA53-6362-20F1-7C5926930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24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1B755E6-5609-9F0D-00B7-8679265A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84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138F1E-6881-A750-A5B1-9B3DE2824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If you could design a curriculum for a course or degree in Ecological Economics, what would it look like? 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How do you think action-based education can take shape at you institution(s)? (Do you believe action based-education to be relevant for ecological economics?)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What are steps that the ANZSEE can take to promote further development of ecological economics in higher education? 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15491-1CF7-D45E-2E50-632586244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747DE-D220-F167-1EF7-3126FFAAB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25</a:t>
            </a:fld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2E00F2-3368-20AC-A81E-B971CBE9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Discussion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26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850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C1F53C-617B-39D7-6308-3A4FCAA715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9000"/>
            <a:ext cx="8063625" cy="414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1800" dirty="0"/>
              <a:t>Motivation and problem statement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Aims and research questions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Background and theory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Methods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Results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Discussion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Limitations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Conclusions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Future research </a:t>
            </a:r>
          </a:p>
          <a:p>
            <a:pPr>
              <a:lnSpc>
                <a:spcPct val="100000"/>
              </a:lnSpc>
            </a:pPr>
            <a:r>
              <a:rPr lang="nb-NO" sz="1800" dirty="0"/>
              <a:t>References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422180B-E8B4-2913-6933-BA03B855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9DFB53-A14F-9025-2F0F-43A09553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CA14B5C-98B5-E8AB-D97C-0EB3F010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Table of Contents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559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945000"/>
            <a:ext cx="9588000" cy="533642"/>
          </a:xfrm>
        </p:spPr>
        <p:txBody>
          <a:bodyPr/>
          <a:lstStyle/>
          <a:p>
            <a:r>
              <a:rPr lang="nb-NO" dirty="0"/>
              <a:t>Motivation and Problem Statement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4" y="1845000"/>
            <a:ext cx="10800675" cy="3456000"/>
          </a:xfrm>
        </p:spPr>
        <p:txBody>
          <a:bodyPr/>
          <a:lstStyle/>
          <a:p>
            <a:r>
              <a:rPr lang="nb-NO" dirty="0"/>
              <a:t>Need for reforming economics theory, practice, and education</a:t>
            </a:r>
          </a:p>
          <a:p>
            <a:r>
              <a:rPr lang="nb-NO" dirty="0"/>
              <a:t>Role of education in achieving sustainability</a:t>
            </a:r>
          </a:p>
          <a:p>
            <a:r>
              <a:rPr lang="nb-NO" dirty="0"/>
              <a:t>Little research on ecological economics in (higher) education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1500" dirty="0"/>
              <a:t>Decker et al. 2019; Dube, 2021; Gowdy &amp; Erickson, 2005; IPBES, 2019; Daly &amp; Farley, 2011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42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AE30A4E-7B16-D8F6-A26A-290714FD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413000"/>
            <a:ext cx="11088000" cy="3096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Assess the state of the art of ecological economics in higher education and address challenges and opportunities for its further development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Where is ecological economics taught and what are the main trends and geographical patterns?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are the core concepts, theories, and methods taught in ecological economics education?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elements do ecological economists consider most relevant for an ecological economics curriculum?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are the challenges and opportunities for future development in the field in higher education?</a:t>
            </a:r>
          </a:p>
          <a:p>
            <a:pPr marL="0" indent="0">
              <a:buNone/>
            </a:pPr>
            <a:r>
              <a:rPr lang="en-US" sz="2000" dirty="0"/>
              <a:t>I hope that this study can serve as a basis for articulating the field further in higher education!</a:t>
            </a:r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66BBF88-7CEF-9BCD-01A1-1577A420A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Norwegian University of Life Sciences</a:t>
            </a:r>
            <a:endParaRPr lang="nb-NO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32F1B0-D454-5EBC-D647-0DE5C2A7EE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D80FED2-3ACB-3026-3446-C8996930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000"/>
            <a:ext cx="9588000" cy="533642"/>
          </a:xfrm>
        </p:spPr>
        <p:txBody>
          <a:bodyPr/>
          <a:lstStyle/>
          <a:p>
            <a:r>
              <a:rPr lang="nl-NL" dirty="0" err="1"/>
              <a:t>Aims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Research </a:t>
            </a:r>
            <a:r>
              <a:rPr lang="nl-NL" dirty="0" err="1"/>
              <a:t>Questions</a:t>
            </a: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0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B57D9A-4E39-9D50-1F21-A22DA7F6000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915" y="1557000"/>
            <a:ext cx="5112000" cy="4140000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/>
              <a:t>Core</a:t>
            </a:r>
            <a:r>
              <a:rPr lang="nl-NL" b="1" dirty="0"/>
              <a:t> </a:t>
            </a:r>
            <a:r>
              <a:rPr lang="nl-NL" b="1" dirty="0" err="1"/>
              <a:t>propositions</a:t>
            </a:r>
            <a:r>
              <a:rPr lang="nl-NL" b="1" dirty="0"/>
              <a:t> of </a:t>
            </a:r>
            <a:r>
              <a:rPr lang="nl-NL" b="1" dirty="0" err="1"/>
              <a:t>ecological</a:t>
            </a:r>
            <a:r>
              <a:rPr lang="nl-NL" b="1" dirty="0"/>
              <a:t> </a:t>
            </a:r>
            <a:r>
              <a:rPr lang="nl-NL" b="1" dirty="0" err="1"/>
              <a:t>economics</a:t>
            </a:r>
            <a:r>
              <a:rPr lang="nl-NL" b="1" dirty="0"/>
              <a:t>:</a:t>
            </a:r>
          </a:p>
          <a:p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/>
              <a:t>scale</a:t>
            </a:r>
            <a:r>
              <a:rPr lang="nl-NL" dirty="0"/>
              <a:t>, </a:t>
            </a:r>
            <a:r>
              <a:rPr lang="nl-NL" dirty="0" err="1"/>
              <a:t>embeddedness</a:t>
            </a:r>
            <a:r>
              <a:rPr lang="nl-NL" dirty="0"/>
              <a:t>, </a:t>
            </a:r>
            <a:r>
              <a:rPr lang="nl-NL" dirty="0" err="1"/>
              <a:t>biophysical</a:t>
            </a:r>
            <a:r>
              <a:rPr lang="nl-NL" dirty="0"/>
              <a:t> </a:t>
            </a:r>
            <a:r>
              <a:rPr lang="nl-NL" dirty="0" err="1"/>
              <a:t>limits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growth</a:t>
            </a:r>
            <a:r>
              <a:rPr lang="nl-NL" dirty="0"/>
              <a:t>,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equity</a:t>
            </a:r>
            <a:r>
              <a:rPr lang="nl-NL" dirty="0"/>
              <a:t>, (re)</a:t>
            </a:r>
            <a:r>
              <a:rPr lang="nl-NL" dirty="0" err="1"/>
              <a:t>distribution</a:t>
            </a:r>
            <a:r>
              <a:rPr lang="nl-NL" dirty="0"/>
              <a:t>, </a:t>
            </a:r>
            <a:r>
              <a:rPr lang="nl-NL" dirty="0" err="1"/>
              <a:t>coevolution</a:t>
            </a:r>
            <a:r>
              <a:rPr lang="nl-NL" dirty="0"/>
              <a:t>, </a:t>
            </a:r>
            <a:r>
              <a:rPr lang="nl-NL" dirty="0" err="1"/>
              <a:t>fundamental</a:t>
            </a:r>
            <a:r>
              <a:rPr lang="nl-NL" dirty="0"/>
              <a:t> </a:t>
            </a:r>
            <a:r>
              <a:rPr lang="nl-NL" dirty="0" err="1"/>
              <a:t>uncertainty</a:t>
            </a:r>
            <a:r>
              <a:rPr lang="nl-NL" dirty="0"/>
              <a:t>, </a:t>
            </a:r>
            <a:r>
              <a:rPr lang="nl-NL" dirty="0" err="1"/>
              <a:t>inter</a:t>
            </a:r>
            <a:r>
              <a:rPr lang="nl-NL" dirty="0"/>
              <a:t>-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transdisciplinarity</a:t>
            </a:r>
            <a:r>
              <a:rPr lang="nl-NL" dirty="0"/>
              <a:t>, </a:t>
            </a:r>
            <a:r>
              <a:rPr lang="nl-NL" dirty="0" err="1"/>
              <a:t>limited</a:t>
            </a:r>
            <a:r>
              <a:rPr lang="nl-NL" dirty="0"/>
              <a:t> </a:t>
            </a:r>
            <a:r>
              <a:rPr lang="nl-NL" dirty="0" err="1"/>
              <a:t>substitutability</a:t>
            </a:r>
            <a:r>
              <a:rPr lang="nl-NL" dirty="0"/>
              <a:t> of </a:t>
            </a:r>
            <a:r>
              <a:rPr lang="nl-NL" dirty="0" err="1"/>
              <a:t>capital</a:t>
            </a:r>
            <a:r>
              <a:rPr lang="nl-NL" dirty="0"/>
              <a:t>, </a:t>
            </a:r>
            <a:r>
              <a:rPr lang="nl-NL" dirty="0" err="1"/>
              <a:t>valuation</a:t>
            </a:r>
            <a:r>
              <a:rPr lang="nl-NL" dirty="0"/>
              <a:t> of nature</a:t>
            </a:r>
          </a:p>
          <a:p>
            <a:pPr marL="0" indent="0">
              <a:buNone/>
            </a:pPr>
            <a:r>
              <a:rPr lang="nl-NL" sz="1500" dirty="0" err="1"/>
              <a:t>Proops</a:t>
            </a:r>
            <a:r>
              <a:rPr lang="nl-NL" sz="1500" dirty="0"/>
              <a:t>, 1989; Daly, 2008; </a:t>
            </a:r>
            <a:r>
              <a:rPr lang="nl-NL" sz="1500" dirty="0" err="1"/>
              <a:t>Martínez-Alier</a:t>
            </a:r>
            <a:r>
              <a:rPr lang="nl-NL" sz="1500" dirty="0"/>
              <a:t> &amp; </a:t>
            </a:r>
            <a:r>
              <a:rPr lang="nl-NL" sz="1500" dirty="0" err="1"/>
              <a:t>Muradian</a:t>
            </a:r>
            <a:r>
              <a:rPr lang="nl-NL" sz="1500" dirty="0"/>
              <a:t>, 2015; </a:t>
            </a:r>
            <a:r>
              <a:rPr lang="nl-NL" sz="1500" dirty="0" err="1"/>
              <a:t>Costanza</a:t>
            </a:r>
            <a:r>
              <a:rPr lang="nl-NL" sz="1500" dirty="0"/>
              <a:t>, 1991; </a:t>
            </a:r>
            <a:r>
              <a:rPr lang="nl-NL" sz="1500" dirty="0" err="1"/>
              <a:t>Costanza</a:t>
            </a:r>
            <a:r>
              <a:rPr lang="nl-NL" sz="1500" dirty="0"/>
              <a:t>, 1996; O’Neill, 1997; </a:t>
            </a:r>
            <a:r>
              <a:rPr lang="nl-NL" sz="1500" dirty="0" err="1"/>
              <a:t>Gual</a:t>
            </a:r>
            <a:r>
              <a:rPr lang="nl-NL" sz="1500" dirty="0"/>
              <a:t> &amp; Norgaard, 2010; Daly, 2007; </a:t>
            </a:r>
            <a:r>
              <a:rPr lang="nl-NL" sz="1500" dirty="0" err="1"/>
              <a:t>Kallis</a:t>
            </a:r>
            <a:r>
              <a:rPr lang="nl-NL" sz="1500" dirty="0"/>
              <a:t> &amp; Norgaard, 2010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AC3BCA-A87F-803D-9F1A-EEF9C0CF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6CBA26-6FBA-D3AD-59D5-D60D925E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2BE0A31-4A64-DCFF-52FE-437822E2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Theory</a:t>
            </a:r>
            <a:r>
              <a:rPr lang="nl-NL" dirty="0"/>
              <a:t> (1)</a:t>
            </a:r>
          </a:p>
        </p:txBody>
      </p:sp>
      <p:sp>
        <p:nvSpPr>
          <p:cNvPr id="14" name="Tijdelijke aanduiding voor inhoud 1">
            <a:extLst>
              <a:ext uri="{FF2B5EF4-FFF2-40B4-BE49-F238E27FC236}">
                <a16:creationId xmlns:a16="http://schemas.microsoft.com/office/drawing/2014/main" id="{DB767818-505A-F514-2006-1A7F6344DA49}"/>
              </a:ext>
            </a:extLst>
          </p:cNvPr>
          <p:cNvSpPr txBox="1">
            <a:spLocks/>
          </p:cNvSpPr>
          <p:nvPr/>
        </p:nvSpPr>
        <p:spPr>
          <a:xfrm>
            <a:off x="5952000" y="1772223"/>
            <a:ext cx="5111750" cy="4140200"/>
          </a:xfrm>
          <a:prstGeom prst="rect">
            <a:avLst/>
          </a:prstGeom>
        </p:spPr>
        <p:txBody>
          <a:bodyPr lIns="0" tIns="0" rIns="0" bIns="0"/>
          <a:lstStyle>
            <a:lvl1pPr marL="198000" indent="-198000" algn="l" defTabSz="914400" rtl="0" eaLnBrk="1" latinLnBrk="0" hangingPunct="1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 err="1"/>
              <a:t>Debates</a:t>
            </a:r>
            <a:r>
              <a:rPr lang="nl-NL" b="1" dirty="0"/>
              <a:t> </a:t>
            </a:r>
            <a:r>
              <a:rPr lang="nl-NL" b="1" dirty="0" err="1"/>
              <a:t>within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field:</a:t>
            </a:r>
          </a:p>
          <a:p>
            <a:r>
              <a:rPr lang="nl-NL" dirty="0" err="1"/>
              <a:t>Valuation</a:t>
            </a:r>
            <a:r>
              <a:rPr lang="nl-NL" dirty="0"/>
              <a:t> of nature, </a:t>
            </a:r>
            <a:r>
              <a:rPr lang="nl-NL" dirty="0" err="1"/>
              <a:t>ontological</a:t>
            </a:r>
            <a:r>
              <a:rPr lang="nl-NL" dirty="0"/>
              <a:t> framing of </a:t>
            </a:r>
            <a:r>
              <a:rPr lang="nl-NL" dirty="0" err="1"/>
              <a:t>biophysical</a:t>
            </a:r>
            <a:r>
              <a:rPr lang="nl-NL" dirty="0"/>
              <a:t> </a:t>
            </a:r>
            <a:r>
              <a:rPr lang="nl-NL" dirty="0" err="1"/>
              <a:t>limits</a:t>
            </a:r>
            <a:r>
              <a:rPr lang="nl-NL" dirty="0"/>
              <a:t>, </a:t>
            </a:r>
            <a:r>
              <a:rPr lang="nl-NL" dirty="0" err="1"/>
              <a:t>population</a:t>
            </a:r>
            <a:r>
              <a:rPr lang="nl-NL" dirty="0"/>
              <a:t> </a:t>
            </a:r>
            <a:r>
              <a:rPr lang="nl-NL" dirty="0" err="1"/>
              <a:t>growth</a:t>
            </a:r>
            <a:r>
              <a:rPr lang="nl-NL" dirty="0"/>
              <a:t>, </a:t>
            </a:r>
            <a:r>
              <a:rPr lang="nl-NL" dirty="0" err="1"/>
              <a:t>monetary</a:t>
            </a:r>
            <a:r>
              <a:rPr lang="nl-NL" dirty="0"/>
              <a:t> </a:t>
            </a:r>
            <a:r>
              <a:rPr lang="nl-NL" dirty="0" err="1"/>
              <a:t>valuation</a:t>
            </a:r>
            <a:r>
              <a:rPr lang="nl-NL" dirty="0"/>
              <a:t>, </a:t>
            </a:r>
            <a:r>
              <a:rPr lang="nl-NL" dirty="0" err="1"/>
              <a:t>pluralism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trandisciplinarity</a:t>
            </a:r>
            <a:r>
              <a:rPr lang="nl-NL" dirty="0"/>
              <a:t>, </a:t>
            </a:r>
            <a:r>
              <a:rPr lang="nl-NL" dirty="0" err="1"/>
              <a:t>framings</a:t>
            </a:r>
            <a:r>
              <a:rPr lang="nl-NL" dirty="0"/>
              <a:t> of human-nature </a:t>
            </a:r>
            <a:r>
              <a:rPr lang="nl-NL" dirty="0" err="1"/>
              <a:t>relationships</a:t>
            </a:r>
            <a:r>
              <a:rPr lang="nl-NL" dirty="0"/>
              <a:t>, </a:t>
            </a:r>
            <a:r>
              <a:rPr lang="nl-NL" dirty="0" err="1"/>
              <a:t>substitutability</a:t>
            </a:r>
            <a:r>
              <a:rPr lang="nl-NL" dirty="0"/>
              <a:t> of </a:t>
            </a:r>
            <a:r>
              <a:rPr lang="nl-NL" dirty="0" err="1"/>
              <a:t>natural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manufactured</a:t>
            </a:r>
            <a:r>
              <a:rPr lang="nl-NL" dirty="0"/>
              <a:t> </a:t>
            </a:r>
            <a:r>
              <a:rPr lang="nl-NL" dirty="0" err="1"/>
              <a:t>capital</a:t>
            </a:r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A221A9F-D4BD-4429-CFB4-D098FA1E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034" y="1557000"/>
            <a:ext cx="5269681" cy="3106012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3975986B-0DD7-DF0D-4E2D-9740F6F198FA}"/>
              </a:ext>
            </a:extLst>
          </p:cNvPr>
          <p:cNvSpPr txBox="1"/>
          <p:nvPr/>
        </p:nvSpPr>
        <p:spPr>
          <a:xfrm>
            <a:off x="6078920" y="534039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Embedded Economy. Diagram by Marcia </a:t>
            </a:r>
            <a:r>
              <a:rPr lang="en-US" sz="10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Mihotich</a:t>
            </a:r>
            <a:r>
              <a:rPr lang="en-US" sz="10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Copyright © 2017 Kate Raworth.</a:t>
            </a:r>
          </a:p>
        </p:txBody>
      </p:sp>
    </p:spTree>
    <p:extLst>
      <p:ext uri="{BB962C8B-B14F-4D97-AF65-F5344CB8AC3E}">
        <p14:creationId xmlns:p14="http://schemas.microsoft.com/office/powerpoint/2010/main" val="791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3CC2A0B-429D-52F0-3F14-7846543CB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Movement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change in </a:t>
            </a:r>
            <a:r>
              <a:rPr lang="nl-NL" dirty="0" err="1"/>
              <a:t>economics</a:t>
            </a:r>
            <a:r>
              <a:rPr lang="nl-NL" dirty="0"/>
              <a:t> </a:t>
            </a:r>
            <a:r>
              <a:rPr lang="nl-NL" dirty="0" err="1"/>
              <a:t>theory</a:t>
            </a:r>
            <a:r>
              <a:rPr lang="nl-NL" dirty="0"/>
              <a:t>, </a:t>
            </a:r>
            <a:r>
              <a:rPr lang="nl-NL" dirty="0" err="1"/>
              <a:t>practice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education</a:t>
            </a:r>
            <a:endParaRPr lang="nl-NL" dirty="0"/>
          </a:p>
          <a:p>
            <a:r>
              <a:rPr lang="nl-NL" dirty="0" err="1"/>
              <a:t>Rethinking</a:t>
            </a:r>
            <a:r>
              <a:rPr lang="nl-NL" dirty="0"/>
              <a:t> </a:t>
            </a:r>
            <a:r>
              <a:rPr lang="nl-NL" dirty="0" err="1"/>
              <a:t>Economics</a:t>
            </a:r>
            <a:r>
              <a:rPr lang="nl-NL" dirty="0"/>
              <a:t> &amp; Curriculum Open-Access Resources in </a:t>
            </a:r>
            <a:r>
              <a:rPr lang="nl-NL" dirty="0" err="1"/>
              <a:t>Economics</a:t>
            </a:r>
            <a:r>
              <a:rPr lang="nl-NL" dirty="0"/>
              <a:t> (CORE)</a:t>
            </a:r>
          </a:p>
          <a:p>
            <a:r>
              <a:rPr lang="nl-NL" dirty="0"/>
              <a:t>Limited </a:t>
            </a:r>
            <a:r>
              <a:rPr lang="nl-NL" dirty="0" err="1"/>
              <a:t>literature</a:t>
            </a:r>
            <a:r>
              <a:rPr lang="nl-NL" dirty="0"/>
              <a:t> on </a:t>
            </a:r>
            <a:r>
              <a:rPr lang="nl-NL" dirty="0" err="1"/>
              <a:t>ecological</a:t>
            </a:r>
            <a:r>
              <a:rPr lang="nl-NL" dirty="0"/>
              <a:t> </a:t>
            </a:r>
            <a:r>
              <a:rPr lang="nl-NL" dirty="0" err="1"/>
              <a:t>economics</a:t>
            </a:r>
            <a:r>
              <a:rPr lang="nl-NL" dirty="0"/>
              <a:t> in (</a:t>
            </a:r>
            <a:r>
              <a:rPr lang="nl-NL" dirty="0" err="1"/>
              <a:t>higher</a:t>
            </a:r>
            <a:r>
              <a:rPr lang="nl-NL" dirty="0"/>
              <a:t>) </a:t>
            </a:r>
            <a:r>
              <a:rPr lang="nl-NL" dirty="0" err="1"/>
              <a:t>education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88EF7D-A5FF-0E97-B1DB-103AA85C93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F434BB-19F7-1162-A554-DA31E0A68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35786F8-AB81-DCB4-B6BA-E7CD93DA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Background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Theory</a:t>
            </a:r>
            <a:r>
              <a:rPr lang="nl-NL" dirty="0"/>
              <a:t> (2)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253AE3E-C3DB-A43D-5630-A8C402A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3" t="23754" r="29330" b="8661"/>
          <a:stretch/>
        </p:blipFill>
        <p:spPr>
          <a:xfrm>
            <a:off x="408000" y="1730599"/>
            <a:ext cx="5177476" cy="4635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838E9A1-887B-5902-2B51-38569D761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7" t="25235" r="26378" b="27953"/>
          <a:stretch/>
        </p:blipFill>
        <p:spPr>
          <a:xfrm>
            <a:off x="5553076" y="1548043"/>
            <a:ext cx="5976000" cy="32104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D710FCB-45BA-D033-583C-2130B2C59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83" t="24223" r="32874" b="25890"/>
          <a:stretch/>
        </p:blipFill>
        <p:spPr>
          <a:xfrm>
            <a:off x="4804836" y="3472526"/>
            <a:ext cx="4248000" cy="342124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7BBCE7B-BEC7-231A-F42A-BE36840D9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87" t="25235" r="25748" b="22573"/>
          <a:stretch/>
        </p:blipFill>
        <p:spPr>
          <a:xfrm>
            <a:off x="5620240" y="4251534"/>
            <a:ext cx="5908836" cy="35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986F03C-BD31-8E41-A8B0-4E1B89116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 </a:t>
            </a:r>
            <a:r>
              <a:rPr lang="nl-NL" dirty="0" err="1"/>
              <a:t>systematic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manual search </a:t>
            </a:r>
            <a:r>
              <a:rPr lang="nl-NL" dirty="0" err="1"/>
              <a:t>for</a:t>
            </a:r>
            <a:r>
              <a:rPr lang="nl-NL" dirty="0"/>
              <a:t> programs, courses, </a:t>
            </a:r>
            <a:r>
              <a:rPr lang="nl-NL" dirty="0" err="1"/>
              <a:t>and</a:t>
            </a:r>
            <a:r>
              <a:rPr lang="nl-NL" dirty="0"/>
              <a:t> teaching </a:t>
            </a:r>
            <a:r>
              <a:rPr lang="nl-NL" dirty="0" err="1"/>
              <a:t>materials</a:t>
            </a:r>
            <a:endParaRPr lang="nl-NL" dirty="0"/>
          </a:p>
          <a:p>
            <a:r>
              <a:rPr lang="nl-NL" dirty="0"/>
              <a:t>A </a:t>
            </a:r>
            <a:r>
              <a:rPr lang="nl-NL" dirty="0" err="1"/>
              <a:t>systematic</a:t>
            </a:r>
            <a:r>
              <a:rPr lang="nl-NL" dirty="0"/>
              <a:t> search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books</a:t>
            </a:r>
            <a:r>
              <a:rPr lang="nl-NL" dirty="0"/>
              <a:t> on </a:t>
            </a:r>
            <a:r>
              <a:rPr lang="nl-NL" dirty="0" err="1"/>
              <a:t>ecological</a:t>
            </a:r>
            <a:r>
              <a:rPr lang="nl-NL" dirty="0"/>
              <a:t> </a:t>
            </a:r>
            <a:r>
              <a:rPr lang="nl-NL" dirty="0" err="1"/>
              <a:t>economics</a:t>
            </a:r>
            <a:endParaRPr lang="nl-NL" dirty="0"/>
          </a:p>
          <a:p>
            <a:r>
              <a:rPr lang="nl-NL" dirty="0"/>
              <a:t>Semi-</a:t>
            </a:r>
            <a:r>
              <a:rPr lang="nl-NL" dirty="0" err="1"/>
              <a:t>structured</a:t>
            </a:r>
            <a:r>
              <a:rPr lang="nl-NL" dirty="0"/>
              <a:t> interviews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077183-AF14-C9BC-7CBF-80C6BDF8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 Multi-Method Approach	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1D8723E-7FD0-D09C-1406-586DCB34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890" y="2366303"/>
            <a:ext cx="2748869" cy="35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European and North American dominance</a:t>
            </a:r>
          </a:p>
          <a:p>
            <a:r>
              <a:rPr lang="nb-NO" dirty="0"/>
              <a:t>Only 1 bachelor’s degree</a:t>
            </a:r>
          </a:p>
          <a:p>
            <a:r>
              <a:rPr lang="nb-NO" dirty="0"/>
              <a:t>Mostly outside of economic faculties and departments (3/14 degrees and 12/72 courses) 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E0FC8AA-4323-DEE5-B593-8EE8057F598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b-NO" dirty="0"/>
              <a:t>14 full degrees (12 active)</a:t>
            </a:r>
          </a:p>
          <a:p>
            <a:r>
              <a:rPr lang="nb-NO" dirty="0"/>
              <a:t>72 courses</a:t>
            </a:r>
          </a:p>
          <a:p>
            <a:r>
              <a:rPr lang="nb-NO" dirty="0"/>
              <a:t>2 modules</a:t>
            </a:r>
          </a:p>
          <a:p>
            <a:r>
              <a:rPr lang="nb-NO" dirty="0"/>
              <a:t>7 summer schools</a:t>
            </a:r>
          </a:p>
          <a:p>
            <a:endParaRPr lang="nl-NL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Norwegian University of Life Sciences</a:t>
            </a:r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Results – </a:t>
            </a:r>
            <a:r>
              <a:rPr lang="nb-NO"/>
              <a:t>Geographical Distribution &amp; Trends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59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MBU 16:9 with footer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F394D86CBA944B7E10BEA9F0BD361" ma:contentTypeVersion="12" ma:contentTypeDescription="Create a new document." ma:contentTypeScope="" ma:versionID="84fd8313a582dd50b84526ff802001f4">
  <xsd:schema xmlns:xsd="http://www.w3.org/2001/XMLSchema" xmlns:xs="http://www.w3.org/2001/XMLSchema" xmlns:p="http://schemas.microsoft.com/office/2006/metadata/properties" xmlns:ns3="d352e017-1af2-48f6-892e-3f1e96dab1fb" xmlns:ns4="46ec548c-fcbf-4c53-a359-ccc5cc685000" targetNamespace="http://schemas.microsoft.com/office/2006/metadata/properties" ma:root="true" ma:fieldsID="36b2c709bdd3791bf0faf25013455b5b" ns3:_="" ns4:_="">
    <xsd:import namespace="d352e017-1af2-48f6-892e-3f1e96dab1fb"/>
    <xsd:import namespace="46ec548c-fcbf-4c53-a359-ccc5cc6850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2e017-1af2-48f6-892e-3f1e96dab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c548c-fcbf-4c53-a359-ccc5cc6850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9F0E4E-7BDC-4716-A6BB-14E26B759C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0AD33-CEDF-42C6-9734-90840435C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2e017-1af2-48f6-892e-3f1e96dab1fb"/>
    <ds:schemaRef ds:uri="46ec548c-fcbf-4c53-a359-ccc5cc685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133736-9531-4D7F-8534-05BD33949A18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6ec548c-fcbf-4c53-a359-ccc5cc685000"/>
    <ds:schemaRef ds:uri="d352e017-1af2-48f6-892e-3f1e96dab1f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2364</Words>
  <Application>Microsoft Office PowerPoint</Application>
  <PresentationFormat>Breedbeeld</PresentationFormat>
  <Paragraphs>310</Paragraphs>
  <Slides>27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Roboto</vt:lpstr>
      <vt:lpstr>Symbol</vt:lpstr>
      <vt:lpstr>Times New Roman</vt:lpstr>
      <vt:lpstr>NMBU 16:9 with footer</vt:lpstr>
      <vt:lpstr>PowerPoint-presentatie</vt:lpstr>
      <vt:lpstr>Ecological Economics in Higher Education </vt:lpstr>
      <vt:lpstr>Table of Contents</vt:lpstr>
      <vt:lpstr>Motivation and Problem Statement </vt:lpstr>
      <vt:lpstr>Aims and Research Questions </vt:lpstr>
      <vt:lpstr>Background and Theory (1)</vt:lpstr>
      <vt:lpstr>Background and Theory (2)</vt:lpstr>
      <vt:lpstr>A Multi-Method Approach </vt:lpstr>
      <vt:lpstr>Results – Geographical Distribution &amp; Trends</vt:lpstr>
      <vt:lpstr> </vt:lpstr>
      <vt:lpstr>Results – Concepts, Theories, Methods</vt:lpstr>
      <vt:lpstr>PowerPoint-presentatie</vt:lpstr>
      <vt:lpstr>Ideas for Curricula in Ecological Economics </vt:lpstr>
      <vt:lpstr>Results – Challenges and Opportunities </vt:lpstr>
      <vt:lpstr>Results – Challenges and Opportunities </vt:lpstr>
      <vt:lpstr>Discussion  </vt:lpstr>
      <vt:lpstr>Discussion</vt:lpstr>
      <vt:lpstr>Discussion – Fundaments for Ecological Economics Education</vt:lpstr>
      <vt:lpstr>Discussion – Stategies and Recommendations for Moving Forward</vt:lpstr>
      <vt:lpstr>Conclusions </vt:lpstr>
      <vt:lpstr>Future Research </vt:lpstr>
      <vt:lpstr>References</vt:lpstr>
      <vt:lpstr>PowerPoint-presentatie</vt:lpstr>
      <vt:lpstr>PowerPoint-presentatie</vt:lpstr>
      <vt:lpstr>PowerPoint-presentatie</vt:lpstr>
      <vt:lpstr>Discussion 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dc:description/>
  <cp:lastModifiedBy/>
  <cp:revision>1</cp:revision>
  <dcterms:created xsi:type="dcterms:W3CDTF">2017-01-04T09:15:10Z</dcterms:created>
  <dcterms:modified xsi:type="dcterms:W3CDTF">2023-04-26T03:13:24Z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etDate">
    <vt:lpwstr>2022-12-12T08:32:16Z</vt:lpwstr>
  </property>
  <property fmtid="{D5CDD505-2E9C-101B-9397-08002B2CF9AE}" pid="4" name="MSIP_Label_d0484126-3486-41a9-802e-7f1e2277276c_Method">
    <vt:lpwstr>Standard</vt:lpwstr>
  </property>
  <property fmtid="{D5CDD505-2E9C-101B-9397-08002B2CF9AE}" pid="5" name="MSIP_Label_d0484126-3486-41a9-802e-7f1e2277276c_Name">
    <vt:lpwstr>d0484126-3486-41a9-802e-7f1e2277276c</vt:lpwstr>
  </property>
  <property fmtid="{D5CDD505-2E9C-101B-9397-08002B2CF9AE}" pid="6" name="MSIP_Label_d0484126-3486-41a9-802e-7f1e2277276c_SiteId">
    <vt:lpwstr>eec01f8e-737f-43e3-9ed5-f8a59913bd82</vt:lpwstr>
  </property>
  <property fmtid="{D5CDD505-2E9C-101B-9397-08002B2CF9AE}" pid="7" name="MSIP_Label_d0484126-3486-41a9-802e-7f1e2277276c_ActionId">
    <vt:lpwstr>41b82ca5-b0e6-42fc-9db0-466ef26f520b</vt:lpwstr>
  </property>
  <property fmtid="{D5CDD505-2E9C-101B-9397-08002B2CF9AE}" pid="8" name="MSIP_Label_d0484126-3486-41a9-802e-7f1e2277276c_ContentBits">
    <vt:lpwstr>0</vt:lpwstr>
  </property>
  <property fmtid="{D5CDD505-2E9C-101B-9397-08002B2CF9AE}" pid="9" name="ContentTypeId">
    <vt:lpwstr>0x01010037BF394D86CBA944B7E10BEA9F0BD361</vt:lpwstr>
  </property>
</Properties>
</file>